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284" r:id="rId3"/>
    <p:sldId id="299" r:id="rId4"/>
    <p:sldId id="298" r:id="rId5"/>
    <p:sldId id="275" r:id="rId6"/>
    <p:sldId id="271" r:id="rId7"/>
    <p:sldId id="296" r:id="rId8"/>
    <p:sldId id="261" r:id="rId9"/>
    <p:sldId id="294" r:id="rId10"/>
    <p:sldId id="295" r:id="rId11"/>
    <p:sldId id="288" r:id="rId12"/>
    <p:sldId id="289" r:id="rId13"/>
    <p:sldId id="290" r:id="rId14"/>
    <p:sldId id="291" r:id="rId15"/>
    <p:sldId id="265" r:id="rId16"/>
    <p:sldId id="266" r:id="rId17"/>
    <p:sldId id="300" r:id="rId18"/>
    <p:sldId id="267" r:id="rId19"/>
  </p:sldIdLst>
  <p:sldSz cx="12192000" cy="6858000"/>
  <p:notesSz cx="6858000" cy="9144000"/>
  <p:embeddedFontLs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Bahnschrift Condensed" pitchFamily="34" charset="0"/>
      <p:regular r:id="rId26"/>
      <p:bold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65" autoAdjust="0"/>
    <p:restoredTop sz="91799" autoAdjust="0"/>
  </p:normalViewPr>
  <p:slideViewPr>
    <p:cSldViewPr>
      <p:cViewPr>
        <p:scale>
          <a:sx n="66" d="100"/>
          <a:sy n="66" d="100"/>
        </p:scale>
        <p:origin x="-2136" y="-990"/>
      </p:cViewPr>
      <p:guideLst>
        <p:guide orient="horz" pos="238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spcBef>
                <a:spcPts val="600"/>
              </a:spcBef>
              <a:spcAft>
                <a:spcPts val="600"/>
              </a:spcAft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solidFill>
                  <a:schemeClr val="bg1">
                    <a:lumMod val="95000"/>
                  </a:schemeClr>
                </a:solidFill>
                <a:latin typeface="Bahnschrift Condensed" pitchFamily="34" charset="0"/>
              </a:rPr>
              <a:t>Опасные производственные </a:t>
            </a:r>
            <a:r>
              <a:rPr lang="ru-RU" sz="2800" dirty="0" smtClean="0">
                <a:solidFill>
                  <a:schemeClr val="bg1">
                    <a:lumMod val="95000"/>
                  </a:schemeClr>
                </a:solidFill>
                <a:latin typeface="Bahnschrift Condensed" pitchFamily="34" charset="0"/>
              </a:rPr>
              <a:t>объекты горного надзора</a:t>
            </a:r>
            <a:endParaRPr lang="ru-RU" sz="2800" dirty="0">
              <a:solidFill>
                <a:schemeClr val="bg1">
                  <a:lumMod val="95000"/>
                </a:schemeClr>
              </a:solidFill>
              <a:latin typeface="Bahnschrift Condensed" pitchFamily="34" charset="0"/>
            </a:endParaRPr>
          </a:p>
        </c:rich>
      </c:tx>
      <c:layout>
        <c:manualLayout>
          <c:xMode val="edge"/>
          <c:yMode val="edge"/>
          <c:x val="0.13650845727617381"/>
          <c:y val="0"/>
        </c:manualLayout>
      </c:layout>
      <c:overlay val="0"/>
      <c:spPr>
        <a:solidFill>
          <a:schemeClr val="accent1"/>
        </a:solidFill>
        <a:ln w="25400" cap="flat" cmpd="sng" algn="ctr">
          <a:solidFill>
            <a:schemeClr val="accent1">
              <a:lumMod val="40000"/>
              <a:lumOff val="60000"/>
            </a:schemeClr>
          </a:solidFill>
          <a:prstDash val="solid"/>
        </a:ln>
        <a:effectLst>
          <a:glow rad="101600">
            <a:schemeClr val="accent3">
              <a:satMod val="175000"/>
              <a:alpha val="40000"/>
            </a:schemeClr>
          </a:glow>
        </a:effectLst>
        <a:scene3d>
          <a:camera prst="orthographicFront"/>
          <a:lightRig rig="threePt" dir="t"/>
        </a:scene3d>
        <a:sp3d prstMaterial="matte">
          <a:bevelT prst="artDeco"/>
          <a:bevelB prst="artDeco"/>
        </a:sp3d>
      </c:spPr>
    </c:title>
    <c:autoTitleDeleted val="0"/>
    <c:view3D>
      <c:rotX val="30"/>
      <c:rotY val="36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3638329930980881E-2"/>
          <c:y val="0.17517531628075617"/>
          <c:w val="0.71698648780013607"/>
          <c:h val="0.7264365616775921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Опасные производственные объекты</c:v>
                </c:pt>
              </c:strCache>
            </c:strRef>
          </c:tx>
          <c:spPr>
            <a:ln w="12700">
              <a:solidFill>
                <a:schemeClr val="tx1"/>
              </a:solidFill>
            </a:ln>
            <a:effectLst>
              <a:outerShdw blurRad="152400" dist="317500" dir="5400000" sx="90000" sy="-19000" rotWithShape="0">
                <a:schemeClr val="accent3">
                  <a:lumMod val="50000"/>
                  <a:alpha val="15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explosion val="5"/>
          <c:dPt>
            <c:idx val="0"/>
            <c:bubble3D val="0"/>
            <c:spPr>
              <a:solidFill>
                <a:srgbClr val="0070C0"/>
              </a:solidFill>
              <a:ln w="12700">
                <a:solidFill>
                  <a:schemeClr val="tx1"/>
                </a:solidFill>
              </a:ln>
              <a:effectLst>
                <a:outerShdw blurRad="152400" dist="317500" dir="5400000" sx="90000" sy="-19000" rotWithShape="0">
                  <a:schemeClr val="accent3">
                    <a:lumMod val="50000"/>
                    <a:alpha val="1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"/>
            <c:bubble3D val="0"/>
            <c:spPr>
              <a:solidFill>
                <a:srgbClr val="FF0000"/>
              </a:solidFill>
              <a:ln w="12700">
                <a:solidFill>
                  <a:schemeClr val="tx1"/>
                </a:solidFill>
              </a:ln>
              <a:effectLst>
                <a:outerShdw blurRad="152400" dist="317500" dir="5400000" sx="90000" sy="-19000" rotWithShape="0">
                  <a:schemeClr val="accent3">
                    <a:lumMod val="50000"/>
                    <a:alpha val="1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2"/>
            <c:bubble3D val="0"/>
            <c:explosion val="19"/>
            <c:spPr>
              <a:solidFill>
                <a:srgbClr val="00B050"/>
              </a:solidFill>
              <a:ln w="12700">
                <a:solidFill>
                  <a:schemeClr val="bg1"/>
                </a:solidFill>
              </a:ln>
              <a:effectLst>
                <a:outerShdw blurRad="254000" dist="317500" dir="5400000" sx="90000" sy="-19000" rotWithShape="0">
                  <a:schemeClr val="accent3">
                    <a:lumMod val="50000"/>
                    <a:alpha val="1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3"/>
            <c:bubble3D val="0"/>
            <c:spPr>
              <a:solidFill>
                <a:srgbClr val="FF66FF"/>
              </a:solidFill>
              <a:ln w="12700">
                <a:solidFill>
                  <a:schemeClr val="tx1"/>
                </a:solidFill>
              </a:ln>
              <a:effectLst>
                <a:outerShdw blurRad="152400" dist="317500" dir="5400000" sx="90000" sy="-19000" rotWithShape="0">
                  <a:schemeClr val="accent3">
                    <a:lumMod val="50000"/>
                    <a:alpha val="15000"/>
                  </a:schemeClr>
                </a:outerShdw>
              </a:effectLst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0.2330246913580247"/>
                  <c:y val="0.3114696253592885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0.11265432098765442"/>
                  <c:y val="0.3198877233419720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0"/>
                  <c:y val="0.1066292411139906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29938271604938294"/>
                  <c:y val="0.1571378290100914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</c:dLbl>
            <c:spPr>
              <a:solidFill>
                <a:schemeClr val="accent1"/>
              </a:solidFill>
              <a:ln w="22225" cap="flat" cmpd="sng" algn="ctr">
                <a:solidFill>
                  <a:schemeClr val="accent1">
                    <a:shade val="50000"/>
                  </a:schemeClr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I класс</c:v>
                </c:pt>
                <c:pt idx="1">
                  <c:v>II класс</c:v>
                </c:pt>
                <c:pt idx="2">
                  <c:v>III класс</c:v>
                </c:pt>
                <c:pt idx="3">
                  <c:v>IV класс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23</c:v>
                </c:pt>
                <c:pt idx="1">
                  <c:v>73</c:v>
                </c:pt>
                <c:pt idx="2">
                  <c:v>313</c:v>
                </c:pt>
                <c:pt idx="3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000" dirty="0" smtClean="0"/>
              <a:t>Контрольные</a:t>
            </a:r>
            <a:r>
              <a:rPr lang="ru-RU" sz="2000" baseline="0" dirty="0" smtClean="0"/>
              <a:t> (</a:t>
            </a:r>
            <a:r>
              <a:rPr lang="ru-RU" sz="2000" dirty="0" smtClean="0"/>
              <a:t>надзорные) </a:t>
            </a:r>
            <a:r>
              <a:rPr lang="ru-RU" sz="2000" dirty="0"/>
              <a:t>мероприятия, проведённые за </a:t>
            </a:r>
            <a:r>
              <a:rPr lang="ru-RU" sz="2000" dirty="0" smtClean="0"/>
              <a:t>8 </a:t>
            </a:r>
            <a:r>
              <a:rPr lang="ru-RU" sz="2000" dirty="0"/>
              <a:t>месяцев 2026 года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9641609251968509E-2"/>
          <c:y val="0.1867259973716783"/>
          <c:w val="0.54685888287401574"/>
          <c:h val="0.703118313046363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Контрольно-надзорные мероприятия, проведённые за 8 месяцев 2026 года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explosion val="25"/>
          <c:dPt>
            <c:idx val="0"/>
            <c:bubble3D val="0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dPt>
          <c:dPt>
            <c:idx val="1"/>
            <c:bubble3D val="0"/>
            <c:spPr>
              <a:solidFill>
                <a:srgbClr val="00B050"/>
              </a:solidFill>
              <a:ln>
                <a:solidFill>
                  <a:srgbClr val="FFFF00"/>
                </a:solidFill>
              </a:ln>
            </c:spPr>
          </c:dPt>
          <c:dPt>
            <c:idx val="2"/>
            <c:bubble3D val="0"/>
            <c:spPr>
              <a:solidFill>
                <a:srgbClr val="FF0000"/>
              </a:solidFill>
              <a:ln>
                <a:solidFill>
                  <a:srgbClr val="FFFF00"/>
                </a:solidFill>
              </a:ln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270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103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dirty="0" smtClean="0"/>
                      <a:t>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ysClr val="windowText" lastClr="0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постоянный надзор</c:v>
                </c:pt>
                <c:pt idx="1">
                  <c:v>плановые проверки</c:v>
                </c:pt>
                <c:pt idx="2">
                  <c:v>внеплановые проверки</c:v>
                </c:pt>
                <c:pt idx="3">
                  <c:v>профилактические визиты</c:v>
                </c:pt>
                <c:pt idx="4">
                  <c:v>лицензионные оценки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270</c:v>
                </c:pt>
                <c:pt idx="1">
                  <c:v>103</c:v>
                </c:pt>
                <c:pt idx="2">
                  <c:v>2</c:v>
                </c:pt>
                <c:pt idx="3">
                  <c:v>21</c:v>
                </c:pt>
                <c:pt idx="4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66426710137795275"/>
          <c:y val="0.30029027434237976"/>
          <c:w val="0.32635789862204723"/>
          <c:h val="0.49473975795154046"/>
        </c:manualLayout>
      </c:layout>
      <c:overlay val="0"/>
      <c:spPr>
        <a:ln>
          <a:noFill/>
        </a:ln>
      </c:spPr>
    </c:legend>
    <c:plotVisOnly val="1"/>
    <c:dispBlanksAs val="gap"/>
    <c:showDLblsOverMax val="0"/>
  </c:chart>
  <c:spPr>
    <a:effectLst>
      <a:glow rad="127000">
        <a:srgbClr val="92D050"/>
      </a:glo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vert="horz"/>
          <a:lstStyle/>
          <a:p>
            <a:pPr>
              <a:defRPr/>
            </a:pPr>
            <a:r>
              <a:rPr lang="ru-RU"/>
              <a:t>Динамика пострадавших в результате несчастных случаев</a:t>
            </a:r>
          </a:p>
        </c:rich>
      </c:tx>
      <c:layout>
        <c:manualLayout>
          <c:xMode val="edge"/>
          <c:yMode val="edge"/>
          <c:x val="0.10646470095615441"/>
          <c:y val="3.004190128823683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0959321778068476"/>
          <c:y val="0.21871217106507221"/>
          <c:w val="0.8409893992932862"/>
          <c:h val="0.46932515337423314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пострадавших</c:v>
                </c:pt>
              </c:strCache>
            </c:strRef>
          </c:tx>
          <c:spPr>
            <a:ln w="3810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rgbClr val="0070C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</c:numCache>
            </c:numRef>
          </c:cat>
          <c:val>
            <c:numRef>
              <c:f>Sheet1!$B$2:$L$2</c:f>
              <c:numCache>
                <c:formatCode>General</c:formatCode>
                <c:ptCount val="11"/>
                <c:pt idx="0">
                  <c:v>11</c:v>
                </c:pt>
                <c:pt idx="1">
                  <c:v>13</c:v>
                </c:pt>
                <c:pt idx="2">
                  <c:v>12</c:v>
                </c:pt>
                <c:pt idx="3">
                  <c:v>5</c:v>
                </c:pt>
                <c:pt idx="4">
                  <c:v>11</c:v>
                </c:pt>
                <c:pt idx="5">
                  <c:v>7</c:v>
                </c:pt>
                <c:pt idx="6">
                  <c:v>5</c:v>
                </c:pt>
                <c:pt idx="7">
                  <c:v>14</c:v>
                </c:pt>
                <c:pt idx="8">
                  <c:v>17</c:v>
                </c:pt>
                <c:pt idx="9">
                  <c:v>5</c:v>
                </c:pt>
                <c:pt idx="10">
                  <c:v>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511-4F3F-B001-11399443202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Sheet1!$B$1:$L$1</c:f>
              <c:numCache>
                <c:formatCode>General</c:formatCod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</c:numCache>
            </c:numRef>
          </c:cat>
          <c:val>
            <c:numRef>
              <c:f>Sheet1!$B$3:$L$3</c:f>
              <c:numCache>
                <c:formatCode>General</c:formatCode>
                <c:ptCount val="11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511-4F3F-B001-11399443202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numRef>
              <c:f>Sheet1!$B$1:$L$1</c:f>
              <c:numCache>
                <c:formatCode>General</c:formatCod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</c:numCache>
            </c:numRef>
          </c:cat>
          <c:val>
            <c:numRef>
              <c:f>Sheet1!$B$4:$L$4</c:f>
              <c:numCache>
                <c:formatCode>General</c:formatCode>
                <c:ptCount val="11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511-4F3F-B001-113994432020}"/>
            </c:ext>
          </c:extLst>
        </c:ser>
        <c:ser>
          <c:idx val="3"/>
          <c:order val="3"/>
          <c:tx>
            <c:strRef>
              <c:f>Sheet1!$A$8</c:f>
              <c:strCache>
                <c:ptCount val="1"/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Sheet1!$B$1:$L$1</c:f>
              <c:numCache>
                <c:formatCode>General</c:formatCode>
                <c:ptCount val="11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  <c:pt idx="10">
                  <c:v>2026</c:v>
                </c:pt>
              </c:numCache>
            </c:numRef>
          </c:cat>
          <c:val>
            <c:numRef>
              <c:f>Sheet1!$B$8:$L$8</c:f>
              <c:numCache>
                <c:formatCode>General</c:formatCode>
                <c:ptCount val="11"/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3511-4F3F-B001-113994432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574848"/>
        <c:axId val="32578176"/>
      </c:lineChart>
      <c:catAx>
        <c:axId val="32574848"/>
        <c:scaling>
          <c:orientation val="minMax"/>
        </c:scaling>
        <c:delete val="0"/>
        <c:axPos val="b"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ru-RU"/>
                  <a:t>год</a:t>
                </a:r>
              </a:p>
            </c:rich>
          </c:tx>
          <c:layout>
            <c:manualLayout>
              <c:xMode val="edge"/>
              <c:yMode val="edge"/>
              <c:x val="0.53533568904593642"/>
              <c:y val="0.88650306748466257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/>
          <a:lstStyle/>
          <a:p>
            <a:pPr>
              <a:defRPr/>
            </a:pPr>
            <a:endParaRPr lang="ru-RU"/>
          </a:p>
        </c:txPr>
        <c:crossAx val="325781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257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количество</a:t>
                </a:r>
              </a:p>
            </c:rich>
          </c:tx>
          <c:layout>
            <c:manualLayout>
              <c:xMode val="edge"/>
              <c:yMode val="edge"/>
              <c:x val="1.4927645873009971E-3"/>
              <c:y val="0.32126968100211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/>
          <a:lstStyle/>
          <a:p>
            <a:pPr>
              <a:defRPr/>
            </a:pPr>
            <a:endParaRPr lang="ru-RU"/>
          </a:p>
        </c:txPr>
        <c:crossAx val="32574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1"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633957687107291E-2"/>
          <c:y val="4.891333436261644E-2"/>
          <c:w val="0.81040324504891426"/>
          <c:h val="0.63542252071432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Выдано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 2025 год</c:v>
                </c:pt>
                <c:pt idx="1">
                  <c:v> 2026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244</c:v>
                </c:pt>
                <c:pt idx="1">
                  <c:v>208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Отказов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 2025 год</c:v>
                </c:pt>
                <c:pt idx="1">
                  <c:v> 2026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37</c:v>
                </c:pt>
                <c:pt idx="1">
                  <c:v>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 СИЭР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 2025 год</c:v>
                </c:pt>
                <c:pt idx="1">
                  <c:v> 2026 года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87</c:v>
                </c:pt>
                <c:pt idx="1">
                  <c:v>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59067392"/>
        <c:axId val="59077376"/>
      </c:barChart>
      <c:catAx>
        <c:axId val="59067392"/>
        <c:scaling>
          <c:orientation val="minMax"/>
        </c:scaling>
        <c:delete val="0"/>
        <c:axPos val="b"/>
        <c:majorTickMark val="out"/>
        <c:minorTickMark val="none"/>
        <c:tickLblPos val="nextTo"/>
        <c:crossAx val="59077376"/>
        <c:crosses val="autoZero"/>
        <c:auto val="1"/>
        <c:lblAlgn val="ctr"/>
        <c:lblOffset val="100"/>
        <c:noMultiLvlLbl val="0"/>
      </c:catAx>
      <c:valAx>
        <c:axId val="590773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06739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Оформлено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93</c:v>
                </c:pt>
                <c:pt idx="1">
                  <c:v>51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Отказано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44</c:v>
                </c:pt>
                <c:pt idx="1">
                  <c:v>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108158336"/>
        <c:axId val="108164224"/>
      </c:barChart>
      <c:catAx>
        <c:axId val="108158336"/>
        <c:scaling>
          <c:orientation val="minMax"/>
        </c:scaling>
        <c:delete val="0"/>
        <c:axPos val="b"/>
        <c:majorTickMark val="out"/>
        <c:minorTickMark val="none"/>
        <c:tickLblPos val="nextTo"/>
        <c:crossAx val="108164224"/>
        <c:crosses val="autoZero"/>
        <c:auto val="1"/>
        <c:lblAlgn val="ctr"/>
        <c:lblOffset val="100"/>
        <c:noMultiLvlLbl val="0"/>
      </c:catAx>
      <c:valAx>
        <c:axId val="1081642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815833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Согласовано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375</c:v>
                </c:pt>
                <c:pt idx="1">
                  <c:v>165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Отказано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2026 года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96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axId val="58870400"/>
        <c:axId val="58922112"/>
      </c:barChart>
      <c:catAx>
        <c:axId val="58870400"/>
        <c:scaling>
          <c:orientation val="minMax"/>
        </c:scaling>
        <c:delete val="0"/>
        <c:axPos val="b"/>
        <c:majorTickMark val="out"/>
        <c:minorTickMark val="none"/>
        <c:tickLblPos val="nextTo"/>
        <c:crossAx val="58922112"/>
        <c:crosses val="autoZero"/>
        <c:auto val="1"/>
        <c:lblAlgn val="ctr"/>
        <c:lblOffset val="100"/>
        <c:noMultiLvlLbl val="0"/>
      </c:catAx>
      <c:valAx>
        <c:axId val="589221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88704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3402607202714691"/>
          <c:y val="4.7097396157019862E-2"/>
          <c:w val="0.50383679591156527"/>
          <c:h val="0.7555646448457059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Количественное соотношение заявлений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C6A-4951-8F54-F3BD6FB53EF2}"/>
              </c:ext>
            </c:extLst>
          </c:dPt>
          <c:dPt>
            <c:idx val="1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C6A-4951-8F54-F3BD6FB53EF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hade val="51000"/>
                      <a:satMod val="130000"/>
                    </a:schemeClr>
                  </a:gs>
                  <a:gs pos="80000">
                    <a:schemeClr val="accent3">
                      <a:shade val="93000"/>
                      <a:satMod val="130000"/>
                    </a:schemeClr>
                  </a:gs>
                  <a:gs pos="100000">
                    <a:schemeClr val="accent3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C6A-4951-8F54-F3BD6FB53EF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hade val="51000"/>
                      <a:satMod val="130000"/>
                    </a:schemeClr>
                  </a:gs>
                  <a:gs pos="80000">
                    <a:schemeClr val="accent4">
                      <a:shade val="93000"/>
                      <a:satMod val="130000"/>
                    </a:schemeClr>
                  </a:gs>
                  <a:gs pos="100000">
                    <a:schemeClr val="accent4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C6A-4951-8F54-F3BD6FB53EF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hade val="51000"/>
                      <a:satMod val="130000"/>
                    </a:schemeClr>
                  </a:gs>
                  <a:gs pos="80000">
                    <a:schemeClr val="accent5">
                      <a:shade val="93000"/>
                      <a:satMod val="130000"/>
                    </a:schemeClr>
                  </a:gs>
                  <a:gs pos="100000">
                    <a:schemeClr val="accent5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C6A-4951-8F54-F3BD6FB53EF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hade val="51000"/>
                      <a:satMod val="130000"/>
                    </a:schemeClr>
                  </a:gs>
                  <a:gs pos="80000">
                    <a:schemeClr val="accent6">
                      <a:shade val="93000"/>
                      <a:satMod val="130000"/>
                    </a:schemeClr>
                  </a:gs>
                  <a:gs pos="100000">
                    <a:schemeClr val="accent6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C6A-4951-8F54-F3BD6FB53EF2}"/>
              </c:ext>
            </c:extLst>
          </c:dPt>
          <c:cat>
            <c:strRef>
              <c:f>Лист1!$A$2:$A$6</c:f>
              <c:strCache>
                <c:ptCount val="5"/>
                <c:pt idx="1">
                  <c:v>Информирование - 93</c:v>
                </c:pt>
                <c:pt idx="2">
                  <c:v>Предостережение - 7</c:v>
                </c:pt>
                <c:pt idx="3">
                  <c:v>Профилактический визит - 49</c:v>
                </c:pt>
                <c:pt idx="4">
                  <c:v>Консультирование - 12</c:v>
                </c:pt>
              </c:strCache>
            </c:strRef>
          </c:cat>
          <c:val>
            <c:numRef>
              <c:f>Лист1!$B$2:$B$6</c:f>
              <c:numCache>
                <c:formatCode>#,##0</c:formatCode>
                <c:ptCount val="5"/>
                <c:pt idx="1">
                  <c:v>93</c:v>
                </c:pt>
                <c:pt idx="2" formatCode="General">
                  <c:v>7</c:v>
                </c:pt>
                <c:pt idx="3" formatCode="General">
                  <c:v>49</c:v>
                </c:pt>
                <c:pt idx="4" formatCode="General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FC6A-4951-8F54-F3BD6FB53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2.72502120932832E-2"/>
          <c:y val="3.252389360946796E-2"/>
          <c:w val="0.49770362207583063"/>
          <c:h val="0.9499103269263574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757ED7-ABC0-4CBD-A836-0D1C2A8B3FEE}" type="datetimeFigureOut">
              <a:rPr lang="ru-RU" smtClean="0"/>
              <a:t>31.08.2026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7992A9-F56F-4304-BDB2-AE54442EEF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7432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30201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132552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4452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4312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856176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978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3874944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9145867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696500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0" y="4572000"/>
            <a:ext cx="9042400" cy="1600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0" y="685800"/>
            <a:ext cx="10058400" cy="3886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31200" y="6208779"/>
            <a:ext cx="2844800" cy="365125"/>
          </a:xfrm>
          <a:prstGeom prst="rect">
            <a:avLst/>
          </a:prstGeom>
        </p:spPr>
        <p:txBody>
          <a:bodyPr/>
          <a:lstStyle/>
          <a:p>
            <a:fld id="{D947E96E-CBF8-4ACE-8CA8-987348DB5BE0}" type="datetime1">
              <a:rPr lang="ru-RU" smtClean="0">
                <a:solidFill>
                  <a:srgbClr val="303030">
                    <a:lumMod val="90000"/>
                    <a:lumOff val="10000"/>
                  </a:srgbClr>
                </a:solidFill>
              </a:rPr>
              <a:t>31.08.2026</a:t>
            </a:fld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15999" y="6208779"/>
            <a:ext cx="6498492" cy="365125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srgbClr val="30303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60000" y="5687571"/>
            <a:ext cx="1016000" cy="365125"/>
          </a:xfrm>
          <a:prstGeom prst="rect">
            <a:avLst/>
          </a:prstGeom>
        </p:spPr>
        <p:txBody>
          <a:bodyPr/>
          <a:lstStyle/>
          <a:p>
            <a:fld id="{A827993D-F783-434F-83B3-635770D09B09}" type="slidenum">
              <a:rPr lang="ru-RU" smtClean="0">
                <a:solidFill>
                  <a:prstClr val="black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12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0" r:id="rId2"/>
  </p:sldLayoutIdLst>
  <p:hf hdr="0" ftr="0" dt="0"/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chart" Target="../charts/char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rd3"/>
          <p:cNvSpPr/>
          <p:nvPr/>
        </p:nvSpPr>
        <p:spPr>
          <a:xfrm>
            <a:off x="762000" y="571500"/>
            <a:ext cx="279400" cy="279400"/>
          </a:xfrm>
          <a:prstGeom prst="roundRect">
            <a:avLst>
              <a:gd name="adj" fmla="val 40909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12700" cap="flat">
            <a:solidFill>
              <a:srgbClr val="C7CCD6"/>
            </a:solidFill>
          </a:ln>
        </p:spPr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155700" y="635000"/>
            <a:ext cx="451108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 dirty="0">
                <a:solidFill>
                  <a:schemeClr val="tx1"/>
                </a:solidFill>
                <a:latin typeface="Golos Text"/>
              </a:rPr>
              <a:t>Межрегиональный отдел горного </a:t>
            </a:r>
            <a:r>
              <a:rPr lang="ru-RU" sz="1000" cap="all" spc="160" dirty="0" smtClean="0">
                <a:solidFill>
                  <a:schemeClr val="tx1"/>
                </a:solidFill>
                <a:latin typeface="Golos Text"/>
              </a:rPr>
              <a:t>надзора Уральского управления Ростехнадзора</a:t>
            </a:r>
            <a:endParaRPr lang="ru-RU" sz="1000" cap="all" spc="160" dirty="0">
              <a:solidFill>
                <a:schemeClr val="tx1"/>
              </a:solidFill>
              <a:latin typeface="Golos Text"/>
            </a:endParaRP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901700" y="2132857"/>
            <a:ext cx="9586788" cy="4166978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spcBef>
                <a:spcPts val="0"/>
              </a:spcBef>
            </a:pP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Результаты </a:t>
            </a:r>
            <a:r>
              <a:rPr lang="ru-RU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контрольно-надзорной деятельности на объектах горнорудной и нерудной  промышленности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5892800"/>
            <a:ext cx="3665736" cy="1422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020"/>
              </a:lnSpc>
            </a:pPr>
            <a:endParaRPr lang="ru-RU" sz="850" cap="all" spc="119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199138" y="6089015"/>
            <a:ext cx="4484092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endParaRPr lang="ru-RU" sz="1300" b="1" dirty="0">
              <a:solidFill>
                <a:schemeClr val="tx1"/>
              </a:solidFill>
              <a:latin typeface="Golos Text"/>
            </a:endParaRPr>
          </a:p>
        </p:txBody>
      </p:sp>
      <p:pic>
        <p:nvPicPr>
          <p:cNvPr id="13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27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351" y="44584"/>
            <a:ext cx="1204099" cy="141136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116948" y="1053943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088685" y="164921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0905"/>
            <a:ext cx="12192000" cy="125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911424" y="1988840"/>
            <a:ext cx="10562456" cy="4752528"/>
          </a:xfrm>
        </p:spPr>
        <p:txBody>
          <a:bodyPr/>
          <a:lstStyle/>
          <a:p>
            <a:pPr indent="457200" algn="just"/>
            <a:r>
              <a:rPr lang="ru-RU" dirty="0" smtClean="0"/>
              <a:t>1. Одно из последних изменений в Федеральный закон от 21 июля 1997 года </a:t>
            </a:r>
            <a:br>
              <a:rPr lang="ru-RU" dirty="0" smtClean="0"/>
            </a:br>
            <a:r>
              <a:rPr lang="ru-RU" dirty="0" smtClean="0"/>
              <a:t>№ 116-ФЗ «О промышленной безопасности опасных производственных объектов» было внесено Федеральным законом от 31 июля 2025 года №304-ФЗ. С 1 сентября 2026 года вступают в силу новые требования к форме подачи заключений экспертиз промышленной безопасности и деклараций промышленной безопасности. Эти документы теперь должны подаваться в </a:t>
            </a:r>
            <a:r>
              <a:rPr lang="ru-RU" dirty="0" err="1" smtClean="0"/>
              <a:t>Ростехнадзор</a:t>
            </a:r>
            <a:r>
              <a:rPr lang="ru-RU" dirty="0" smtClean="0"/>
              <a:t> исключительно в электронном виде. Исключение сделано для материалов, содержащих сведения, составляющие государственную тайну, или информацию с ограниченным доступом. </a:t>
            </a:r>
          </a:p>
          <a:p>
            <a:pPr indent="457200" algn="just"/>
            <a:r>
              <a:rPr lang="ru-RU" dirty="0"/>
              <a:t>2</a:t>
            </a:r>
            <a:r>
              <a:rPr lang="ru-RU" dirty="0" smtClean="0"/>
              <a:t>. Постановлением Правительства РФ от 10.06.2026 № 718 «О внесении изменений в некоторые акты Правительства Российской Федерации» </a:t>
            </a:r>
            <a:r>
              <a:rPr lang="ru-RU" dirty="0" smtClean="0"/>
              <a:t>скорректированы </a:t>
            </a:r>
            <a:r>
              <a:rPr lang="ru-RU" dirty="0" smtClean="0"/>
              <a:t>сроки действия некоторых актов Правительства РФ:</a:t>
            </a:r>
          </a:p>
          <a:p>
            <a:pPr indent="457200" algn="just"/>
            <a:r>
              <a:rPr lang="ru-RU" dirty="0" smtClean="0"/>
              <a:t>- Постановление Правительства РФ от 16 сентября 2020 г. № 1465 «Об утверждении Правил подготовки и оформления документов, удостоверяющих уточненные границы горного отвода»; </a:t>
            </a:r>
          </a:p>
          <a:p>
            <a:pPr indent="457200" algn="just"/>
            <a:r>
              <a:rPr lang="ru-RU" dirty="0" smtClean="0"/>
              <a:t>- Постановление Правительства РФ от 16 сентября 2020 г. № 1466 «Об утверждении Правил подготовки, рассмотрения и согласования планов и схем развития горных работ по видам полезных ископаемых»; </a:t>
            </a:r>
          </a:p>
          <a:p>
            <a:pPr indent="457200" algn="just"/>
            <a:r>
              <a:rPr lang="ru-RU" dirty="0" smtClean="0"/>
              <a:t>.</a:t>
            </a:r>
          </a:p>
          <a:p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983432" y="1196752"/>
            <a:ext cx="10441160" cy="1600200"/>
          </a:xfrm>
        </p:spPr>
        <p:txBody>
          <a:bodyPr/>
          <a:lstStyle/>
          <a:p>
            <a:pPr algn="ctr"/>
            <a:r>
              <a:rPr kumimoji="0" lang="ru-RU" sz="2400" b="1" i="0" u="none" strike="noStrike" kern="1200" cap="none" spc="-100" normalizeH="0" baseline="0" noProof="0" dirty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Обзор нормативных изменений в сфере промышленной безопасности в горной промышленности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991544" y="64362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-202414"/>
            <a:ext cx="1080120" cy="1266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15885" y="-186219"/>
            <a:ext cx="5952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служба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772935" y="6492875"/>
            <a:ext cx="418097" cy="365125"/>
          </a:xfrm>
        </p:spPr>
        <p:txBody>
          <a:bodyPr/>
          <a:lstStyle/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2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9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51384" y="1412776"/>
            <a:ext cx="11089232" cy="4968552"/>
          </a:xfrm>
        </p:spPr>
        <p:txBody>
          <a:bodyPr/>
          <a:lstStyle/>
          <a:p>
            <a:pPr indent="457200" algn="just"/>
            <a:r>
              <a:rPr lang="ru-RU" dirty="0" smtClean="0"/>
              <a:t> - Постановление Правительства РФ от 16 сентября 2020 г. № 1467 «О лицензировании производства маркшейдерских работ». </a:t>
            </a:r>
          </a:p>
          <a:p>
            <a:pPr indent="457200" algn="just"/>
            <a:r>
              <a:rPr lang="ru-RU" dirty="0" smtClean="0"/>
              <a:t>Приказом Ростехнадзора от 24.03.2026 № 94 «О внесении изменений в некоторые приказы Федеральной службы по экологическому, технологическому и атомному надзору по вопросам промышленной безопасности на объектах ведения горных работ» скорректированы сроки действия следующих приказов:</a:t>
            </a:r>
          </a:p>
          <a:p>
            <a:pPr indent="457200" algn="just"/>
            <a:r>
              <a:rPr lang="ru-RU" dirty="0" smtClean="0"/>
              <a:t>- от 13.11.2020 № 439 «Об утверждении Федеральных норм и правил в области промышленной безопасности «Правила обеспечения устойчивости бортов и уступов карьеров, разрезов и откосов отвалов»; </a:t>
            </a:r>
          </a:p>
          <a:p>
            <a:pPr indent="457200" algn="just"/>
            <a:r>
              <a:rPr lang="ru-RU" dirty="0" smtClean="0"/>
              <a:t>от 08.12.2020 № 505 «Об утверждении Федеральных норм и правил в области промышленной безопасности «Правила безопасности при ведении горных работ и переработке твердых полезных ископаемых».</a:t>
            </a:r>
          </a:p>
          <a:p>
            <a:pPr indent="457200" algn="just"/>
            <a:r>
              <a:rPr lang="ru-RU" dirty="0" smtClean="0"/>
              <a:t>Таким образом, нормативные акты теперь действуют до 01.09.2032. </a:t>
            </a:r>
          </a:p>
          <a:p>
            <a:pPr indent="457200" algn="just"/>
            <a:r>
              <a:rPr lang="ru-RU" dirty="0"/>
              <a:t>3</a:t>
            </a:r>
            <a:r>
              <a:rPr lang="ru-RU" dirty="0" smtClean="0"/>
              <a:t>. Изменения в правилах регистрации опасных производственных объектов. С 1 марта 2026 года вступило в силу постановление Правительства РФ от 3 сентября 2025 года № 1363 </a:t>
            </a:r>
            <a:br>
              <a:rPr lang="ru-RU" dirty="0" smtClean="0"/>
            </a:br>
            <a:r>
              <a:rPr lang="ru-RU" dirty="0" smtClean="0"/>
              <a:t>«О регистрации опасных производственных объектов в государственном реестре опасных производственных объектов", которое изменило порядок регистрации ОПО.</a:t>
            </a:r>
            <a:endParaRPr lang="ru-RU" dirty="0"/>
          </a:p>
        </p:txBody>
      </p:sp>
      <p:pic>
        <p:nvPicPr>
          <p:cNvPr id="7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0905"/>
            <a:ext cx="12192000" cy="125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91544" y="64362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-202414"/>
            <a:ext cx="1080120" cy="1266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15885" y="-186219"/>
            <a:ext cx="5952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10" name="Номер слайда 7"/>
          <p:cNvSpPr txBox="1">
            <a:spLocks/>
          </p:cNvSpPr>
          <p:nvPr/>
        </p:nvSpPr>
        <p:spPr>
          <a:xfrm>
            <a:off x="11772935" y="6492875"/>
            <a:ext cx="418097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3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62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8.jpg (642×900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6972" y="3602677"/>
            <a:ext cx="3360373" cy="325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6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0921326"/>
              </p:ext>
            </p:extLst>
          </p:nvPr>
        </p:nvGraphicFramePr>
        <p:xfrm>
          <a:off x="597272" y="1112130"/>
          <a:ext cx="10972800" cy="504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2831301" y="4797154"/>
            <a:ext cx="5280585" cy="1759199"/>
          </a:xfrm>
          <a:prstGeom prst="rect">
            <a:avLst/>
          </a:prstGeom>
          <a:solidFill>
            <a:schemeClr val="accent1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b="1" dirty="0" smtClean="0">
                <a:solidFill>
                  <a:prstClr val="white"/>
                </a:solidFill>
                <a:latin typeface="Bahnschrift Condensed" pitchFamily="34" charset="0"/>
              </a:rPr>
              <a:t>Всего опасных производственных объектов - 427</a:t>
            </a:r>
            <a:endParaRPr lang="ru-RU" sz="3600" b="1" dirty="0">
              <a:solidFill>
                <a:prstClr val="white"/>
              </a:solidFill>
              <a:latin typeface="Bahnschrift Condensed" pitchFamily="34" charset="0"/>
            </a:endParaRPr>
          </a:p>
        </p:txBody>
      </p:sp>
      <p:pic>
        <p:nvPicPr>
          <p:cNvPr id="7" name="Рисунок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0905"/>
            <a:ext cx="12192000" cy="125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91544" y="64362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84" y="-202414"/>
            <a:ext cx="1080120" cy="1266043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015885" y="-186219"/>
            <a:ext cx="59523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11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772935" y="6492875"/>
            <a:ext cx="418097" cy="365125"/>
          </a:xfrm>
        </p:spPr>
        <p:txBody>
          <a:bodyPr/>
          <a:lstStyle/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4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07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4116134169"/>
              </p:ext>
            </p:extLst>
          </p:nvPr>
        </p:nvGraphicFramePr>
        <p:xfrm>
          <a:off x="1972332" y="1484784"/>
          <a:ext cx="9092220" cy="5035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072664" cy="1340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-23354"/>
            <a:ext cx="1183819" cy="138759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662182" y="92669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631504" y="3761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7" name="Номер слайда 7"/>
          <p:cNvSpPr txBox="1">
            <a:spLocks/>
          </p:cNvSpPr>
          <p:nvPr/>
        </p:nvSpPr>
        <p:spPr>
          <a:xfrm>
            <a:off x="11772935" y="6492875"/>
            <a:ext cx="418097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5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86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shade val="20000"/>
                <a:satMod val="350000"/>
                <a:lumMod val="125000"/>
              </a:schemeClr>
              <a:schemeClr val="bg1">
                <a:tint val="90000"/>
                <a:satMod val="25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000"/>
                    </a14:imgEffect>
                  </a14:imgLayer>
                </a14:imgProps>
              </a:ext>
            </a:extLst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7428" y="1268760"/>
            <a:ext cx="10297144" cy="648072"/>
          </a:xfrm>
        </p:spPr>
        <p:txBody>
          <a:bodyPr>
            <a:normAutofit/>
          </a:bodyPr>
          <a:lstStyle/>
          <a:p>
            <a:pPr algn="ctr"/>
            <a:r>
              <a:rPr lang="ru-RU" b="1" dirty="0"/>
              <a:t>Ч</a:t>
            </a:r>
            <a:r>
              <a:rPr lang="ru-RU" b="1" dirty="0" smtClean="0"/>
              <a:t>асто встречающиеся нарушения </a:t>
            </a:r>
            <a:r>
              <a:rPr lang="ru-RU" b="1" dirty="0"/>
              <a:t>обязательных </a:t>
            </a:r>
            <a:r>
              <a:rPr lang="ru-RU" b="1" dirty="0" smtClean="0"/>
              <a:t>требований и мероприятия направленные на недопущение подобных нарушений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12192000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-237101"/>
            <a:ext cx="1160684" cy="136047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75520" y="754041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75521" y="-99393"/>
            <a:ext cx="59286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1384" y="2636911"/>
            <a:ext cx="4896544" cy="11524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000" dirty="0"/>
              <a:t>неудовлетворительная организация и осуществление производственного контроля за соблюдением требований промышленной безопасности Федеральных норм и правил в области промышленной безопасности «Правила безопасности при ведении горных работ и переработке твердых полезных ископаемых»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51384" y="4077072"/>
            <a:ext cx="4896544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отсутствие разработанных регламентов технологических производственных процессов в соответствии с требованиями, а также отклонения от требований и параметров, установленных регламентами технологических производственных процессов;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1384" y="5445224"/>
            <a:ext cx="4896544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отсутствие запрещающих знаков или изоляции глухими перемычками подземных горных выработок, состояние которых представляет опасность для людей, или работа в которых временно приостановлена;</a:t>
            </a:r>
          </a:p>
          <a:p>
            <a:pPr algn="ctr"/>
            <a:r>
              <a:rPr lang="ru-RU" sz="1000" dirty="0"/>
              <a:t>- нахождение на объектах средств пожаротушения, находящихся в неисправном состоянии;</a:t>
            </a:r>
          </a:p>
          <a:p>
            <a:pPr algn="ctr"/>
            <a:r>
              <a:rPr lang="ru-RU" sz="1000" dirty="0"/>
              <a:t>- эксплуатация электрооборудования при открытых дверцах шкафов.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744072" y="2636911"/>
            <a:ext cx="4968552" cy="115245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ru-RU" sz="1000" dirty="0"/>
              <a:t>- Один из действенных инструментов — трехступенчатый контроль: от ежедневной проверки мастером до ежемесячного аудита комиссии во главе с руководителем предприятия. Это позволяет держать руку на пульсе.</a:t>
            </a:r>
          </a:p>
          <a:p>
            <a:pPr algn="ctr"/>
            <a:r>
              <a:rPr lang="ru-RU" sz="1000" dirty="0"/>
              <a:t>- Обучение руководителей среднего звена. Именно горный мастер — ключевая фигура на производстве. Именно он должен стать проводником культуры безопасности. Поощрение работников за остановку работ при обнаружении опасности формирует среду, в которой «сообщить о риске» — это норма.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744072" y="5445224"/>
            <a:ext cx="4968552" cy="10801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- проведение внеплановых и повторных инструктажей. </a:t>
            </a:r>
          </a:p>
          <a:p>
            <a:pPr algn="ctr"/>
            <a:r>
              <a:rPr lang="ru-RU" sz="1000" dirty="0"/>
              <a:t>- предварительные беседы, перед тем как работник приступит</a:t>
            </a:r>
          </a:p>
          <a:p>
            <a:pPr algn="ctr"/>
            <a:r>
              <a:rPr lang="ru-RU" sz="1000" dirty="0"/>
              <a:t>к рабочему процессу, и предоставление дополнительной инструкции</a:t>
            </a:r>
          </a:p>
          <a:p>
            <a:pPr algn="ctr"/>
            <a:r>
              <a:rPr lang="ru-RU" sz="1000" dirty="0"/>
              <a:t>непосредственно на рабочем месте;</a:t>
            </a:r>
          </a:p>
          <a:p>
            <a:pPr algn="ctr"/>
            <a:r>
              <a:rPr lang="ru-RU" sz="1000" dirty="0"/>
              <a:t>- специализированное обучение по технике безопасности.</a:t>
            </a:r>
          </a:p>
          <a:p>
            <a:pPr algn="ctr"/>
            <a:endParaRPr lang="ru-RU" sz="1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6744072" y="4077072"/>
            <a:ext cx="4968552" cy="11521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/>
              <a:t>- Разработка и актуализация регламентов технологических процессов в соответствии с нормативными требованиями.</a:t>
            </a:r>
          </a:p>
          <a:p>
            <a:pPr algn="ctr"/>
            <a:r>
              <a:rPr lang="ru-RU" sz="1000" dirty="0"/>
              <a:t>Также важно своевременно актуализировать инструкции. Инструкция, написанная 10 лет назад под старое оборудование, сегодня не просто бесполезна — она вредна, так как создает иллюзию защищенности.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5606796" y="29708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606796" y="441082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5606796" y="57429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310685" y="2040002"/>
            <a:ext cx="1377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нарушения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8431495" y="2037448"/>
            <a:ext cx="1593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мероприятия</a:t>
            </a:r>
            <a:endParaRPr lang="ru-RU" dirty="0"/>
          </a:p>
        </p:txBody>
      </p:sp>
      <p:sp>
        <p:nvSpPr>
          <p:cNvPr id="21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772935" y="6492875"/>
            <a:ext cx="418097" cy="365125"/>
          </a:xfrm>
        </p:spPr>
        <p:txBody>
          <a:bodyPr/>
          <a:lstStyle/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6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39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Создать мем &quot;3d человечки пациент, человечки для презентации травма,  человечки с носилками&quot; - Картинки - Meme-arsenal.com">
            <a:extLst>
              <a:ext uri="{FF2B5EF4-FFF2-40B4-BE49-F238E27FC236}">
                <a16:creationId xmlns:a16="http://schemas.microsoft.com/office/drawing/2014/main" xmlns="" id="{1443C56B-8253-27DB-983F-DB4078922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983970"/>
            <a:ext cx="10513168" cy="58856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31904" y="5301208"/>
            <a:ext cx="7344816" cy="1008184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="" xmlns:a16="http://schemas.microsoft.com/office/drawing/2014/main" id="{4F53F774-9BB8-64E3-1ED0-157A393B303F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6358329"/>
              </p:ext>
            </p:extLst>
          </p:nvPr>
        </p:nvGraphicFramePr>
        <p:xfrm>
          <a:off x="1213107" y="916244"/>
          <a:ext cx="9909801" cy="5641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930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-69033"/>
            <a:ext cx="864096" cy="1006741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202532" y="20935"/>
            <a:ext cx="56135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10" name="Номер слайда 7"/>
          <p:cNvSpPr>
            <a:spLocks noGrp="1"/>
          </p:cNvSpPr>
          <p:nvPr>
            <p:ph type="sldNum" sz="quarter" idx="12"/>
          </p:nvPr>
        </p:nvSpPr>
        <p:spPr>
          <a:xfrm>
            <a:off x="11772935" y="6492875"/>
            <a:ext cx="418097" cy="365125"/>
          </a:xfrm>
        </p:spPr>
        <p:txBody>
          <a:bodyPr/>
          <a:lstStyle/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t>7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617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rd3"/>
          <p:cNvSpPr/>
          <p:nvPr/>
        </p:nvSpPr>
        <p:spPr>
          <a:xfrm>
            <a:off x="762000" y="1528961"/>
            <a:ext cx="3454400" cy="2149872"/>
          </a:xfrm>
          <a:prstGeom prst="roundRect">
            <a:avLst>
              <a:gd name="adj" fmla="val 886"/>
            </a:avLst>
          </a:prstGeom>
          <a:noFill/>
          <a:ln w="6350" cap="flat">
            <a:solidFill>
              <a:srgbClr val="CBD0DA"/>
            </a:solidFill>
          </a:ln>
        </p:spPr>
      </p:sp>
      <p:sp>
        <p:nvSpPr>
          <p:cNvPr id="4" name="card4"/>
          <p:cNvSpPr/>
          <p:nvPr/>
        </p:nvSpPr>
        <p:spPr>
          <a:xfrm>
            <a:off x="4368800" y="1528961"/>
            <a:ext cx="3454400" cy="2149872"/>
          </a:xfrm>
          <a:prstGeom prst="roundRect">
            <a:avLst>
              <a:gd name="adj" fmla="val 886"/>
            </a:avLst>
          </a:prstGeom>
          <a:noFill/>
          <a:ln w="6350" cap="flat">
            <a:solidFill>
              <a:srgbClr val="CBD0DA"/>
            </a:solidFill>
          </a:ln>
        </p:spPr>
      </p:sp>
      <p:sp>
        <p:nvSpPr>
          <p:cNvPr id="5" name="card5"/>
          <p:cNvSpPr/>
          <p:nvPr/>
        </p:nvSpPr>
        <p:spPr>
          <a:xfrm>
            <a:off x="7975600" y="1528961"/>
            <a:ext cx="3454400" cy="2149872"/>
          </a:xfrm>
          <a:prstGeom prst="roundRect">
            <a:avLst>
              <a:gd name="adj" fmla="val 886"/>
            </a:avLst>
          </a:prstGeom>
          <a:noFill/>
          <a:ln w="6350" cap="flat">
            <a:solidFill>
              <a:srgbClr val="CBD0DA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31234"/>
            <a:ext cx="3454400" cy="2627313"/>
          </a:xfrm>
          <a:prstGeom prst="roundRect">
            <a:avLst>
              <a:gd name="adj" fmla="val 725"/>
            </a:avLst>
          </a:prstGeom>
          <a:noFill/>
          <a:ln w="6350" cap="flat">
            <a:solidFill>
              <a:srgbClr val="CBD0DA"/>
            </a:solidFill>
          </a:ln>
        </p:spPr>
      </p:sp>
      <p:sp>
        <p:nvSpPr>
          <p:cNvPr id="7" name="card7"/>
          <p:cNvSpPr/>
          <p:nvPr/>
        </p:nvSpPr>
        <p:spPr>
          <a:xfrm>
            <a:off x="4368800" y="3831234"/>
            <a:ext cx="3454400" cy="2627313"/>
          </a:xfrm>
          <a:prstGeom prst="roundRect">
            <a:avLst>
              <a:gd name="adj" fmla="val 725"/>
            </a:avLst>
          </a:prstGeom>
          <a:noFill/>
          <a:ln w="6350" cap="flat">
            <a:solidFill>
              <a:srgbClr val="CBD0DA"/>
            </a:solidFill>
          </a:ln>
        </p:spPr>
      </p:sp>
      <p:sp>
        <p:nvSpPr>
          <p:cNvPr id="8" name="card8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12700" cap="flat">
            <a:solidFill>
              <a:srgbClr val="C7CCD6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117602" y="622300"/>
            <a:ext cx="2256028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128">
                <a:solidFill>
                  <a:schemeClr val="accent1"/>
                </a:solidFill>
                <a:latin typeface="Golos Text"/>
              </a:rPr>
              <a:t>Блок-структура причин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343472" y="1089541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31" dirty="0">
                <a:solidFill>
                  <a:schemeClr val="tx1"/>
                </a:solidFill>
                <a:latin typeface="PT Serif"/>
              </a:rPr>
              <a:t>Основные причины и факторы аварийности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49" y="18147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Golos Text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49" y="2111891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 dirty="0">
                <a:solidFill>
                  <a:schemeClr val="tx1"/>
                </a:solidFill>
                <a:latin typeface="Golos Text"/>
              </a:rPr>
              <a:t>Человеческий фактор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442774"/>
            <a:ext cx="2857500" cy="9572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 dirty="0">
                <a:solidFill>
                  <a:srgbClr val="627089"/>
                </a:solidFill>
                <a:latin typeface="Golos Text"/>
              </a:rPr>
              <a:t>Нарушение трудовой дисциплины, невнимательность и ошибочные действия персонала при ведении работ.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49" y="18147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Golos Text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49" y="2111891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 dirty="0">
                <a:solidFill>
                  <a:schemeClr val="tx1"/>
                </a:solidFill>
                <a:latin typeface="Golos Text"/>
              </a:rPr>
              <a:t>Нарушения технологии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1" y="2442774"/>
            <a:ext cx="2857500" cy="9572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 dirty="0">
                <a:solidFill>
                  <a:srgbClr val="627089"/>
                </a:solidFill>
                <a:latin typeface="Golos Text"/>
              </a:rPr>
              <a:t>Отступления от утверждённых регламентов и </a:t>
            </a:r>
            <a:r>
              <a:rPr lang="ru-RU" sz="1200" dirty="0" smtClean="0">
                <a:solidFill>
                  <a:srgbClr val="627089"/>
                </a:solidFill>
                <a:latin typeface="Golos Text"/>
              </a:rPr>
              <a:t>проектов оборудования.</a:t>
            </a:r>
            <a:endParaRPr lang="ru-RU" sz="1200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1" y="18147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Golos Text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1" y="2113161"/>
            <a:ext cx="2857500" cy="495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00"/>
              </a:lnSpc>
            </a:pPr>
            <a:r>
              <a:rPr lang="ru-RU" sz="1600" b="1" dirty="0">
                <a:solidFill>
                  <a:schemeClr val="tx1"/>
                </a:solidFill>
                <a:latin typeface="Golos Text"/>
              </a:rPr>
              <a:t>Неисправность оборудования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1" y="2684066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 dirty="0">
                <a:solidFill>
                  <a:srgbClr val="627089"/>
                </a:solidFill>
                <a:latin typeface="Golos Text"/>
              </a:rPr>
              <a:t>Эксплуатация </a:t>
            </a:r>
            <a:r>
              <a:rPr lang="ru-RU" sz="1200" dirty="0" smtClean="0">
                <a:solidFill>
                  <a:srgbClr val="627089"/>
                </a:solidFill>
                <a:latin typeface="Golos Text"/>
              </a:rPr>
              <a:t>неисправного оборудования и ремонт технических устройств</a:t>
            </a:r>
            <a:endParaRPr lang="ru-RU" sz="1200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49" y="4116983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Golos Text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415433"/>
            <a:ext cx="2857500" cy="736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00"/>
              </a:lnSpc>
            </a:pPr>
            <a:r>
              <a:rPr lang="ru-RU" sz="1600" b="1">
                <a:solidFill>
                  <a:schemeClr val="tx1"/>
                </a:solidFill>
                <a:latin typeface="Golos Text"/>
              </a:rPr>
              <a:t>Недостатки производственного контроля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5227646"/>
            <a:ext cx="2857500" cy="9572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27089"/>
                </a:solidFill>
                <a:latin typeface="Golos Text"/>
              </a:rPr>
              <a:t>Ослабленный контроль со стороны ИТР, формальные проверки и несвоевременное выявление опасностей.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49" y="4116983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 dirty="0">
                <a:solidFill>
                  <a:schemeClr val="accent1"/>
                </a:solidFill>
                <a:latin typeface="Golos Text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1" y="4415433"/>
            <a:ext cx="2857500" cy="495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00"/>
              </a:lnSpc>
            </a:pPr>
            <a:r>
              <a:rPr lang="ru-RU" sz="1600" b="1">
                <a:solidFill>
                  <a:schemeClr val="tx1"/>
                </a:solidFill>
                <a:latin typeface="Golos Text"/>
              </a:rPr>
              <a:t>Природно-геологические условия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1" y="4986338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 dirty="0" smtClean="0">
                <a:solidFill>
                  <a:srgbClr val="627089"/>
                </a:solidFill>
                <a:latin typeface="Golos Text"/>
              </a:rPr>
              <a:t> </a:t>
            </a:r>
            <a:r>
              <a:rPr lang="ru-RU" sz="1200" dirty="0">
                <a:solidFill>
                  <a:srgbClr val="627089"/>
                </a:solidFill>
                <a:latin typeface="Golos Text"/>
              </a:rPr>
              <a:t>Г</a:t>
            </a:r>
            <a:r>
              <a:rPr lang="ru-RU" sz="1200" dirty="0" smtClean="0">
                <a:solidFill>
                  <a:srgbClr val="627089"/>
                </a:solidFill>
                <a:latin typeface="Golos Text"/>
              </a:rPr>
              <a:t>орные </a:t>
            </a:r>
            <a:r>
              <a:rPr lang="ru-RU" sz="1200" dirty="0">
                <a:solidFill>
                  <a:srgbClr val="627089"/>
                </a:solidFill>
                <a:latin typeface="Golos Text"/>
              </a:rPr>
              <a:t>удары, </a:t>
            </a:r>
            <a:r>
              <a:rPr lang="ru-RU" sz="1200" dirty="0" err="1">
                <a:solidFill>
                  <a:srgbClr val="627089"/>
                </a:solidFill>
                <a:latin typeface="Golos Text"/>
              </a:rPr>
              <a:t>обводнённость</a:t>
            </a:r>
            <a:r>
              <a:rPr lang="ru-RU" sz="1200" dirty="0">
                <a:solidFill>
                  <a:srgbClr val="627089"/>
                </a:solidFill>
                <a:latin typeface="Golos Text"/>
              </a:rPr>
              <a:t> и неустойчивость пород кровли.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A1B3"/>
                </a:solidFill>
                <a:latin typeface="Golos Text"/>
              </a:rPr>
              <a:t>Журнал учёта аварийности и травматизма, 2026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579"/>
            <a:ext cx="12192000" cy="1053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818" y="-55810"/>
            <a:ext cx="946713" cy="110967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1567633" y="703812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559497" y="-55811"/>
            <a:ext cx="481971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30" name="Номер слайда 7"/>
          <p:cNvSpPr txBox="1">
            <a:spLocks/>
          </p:cNvSpPr>
          <p:nvPr/>
        </p:nvSpPr>
        <p:spPr>
          <a:xfrm>
            <a:off x="11772935" y="6492875"/>
            <a:ext cx="418097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8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559496" y="-1496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6" y="2926"/>
            <a:ext cx="999351" cy="117136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606867" y="827419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431704" y="1365902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Предупреждение аварийности и травматизма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0388" y="1916832"/>
            <a:ext cx="11324244" cy="632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 smtClean="0"/>
              <a:t>К </a:t>
            </a:r>
            <a:r>
              <a:rPr lang="ru-RU" b="1" u="sng" dirty="0"/>
              <a:t>основным организационным мероприятиям </a:t>
            </a:r>
            <a:r>
              <a:rPr lang="ru-RU" dirty="0"/>
              <a:t>по предупреждению производственного травматизма следует относить своевременное и качественное проведение:</a:t>
            </a:r>
            <a:br>
              <a:rPr lang="ru-RU" dirty="0"/>
            </a:br>
            <a:r>
              <a:rPr lang="ru-RU" dirty="0"/>
              <a:t>-обучения по охране труда и проверки знаний требований охраны труда, безопасных методов и приемов выполнения работы</a:t>
            </a:r>
            <a:br>
              <a:rPr lang="ru-RU" dirty="0"/>
            </a:br>
            <a:r>
              <a:rPr lang="ru-RU" dirty="0"/>
              <a:t>-всех видов инструктажей по охране труда и противопожарных </a:t>
            </a:r>
            <a:r>
              <a:rPr lang="ru-RU" dirty="0" smtClean="0"/>
              <a:t>инструктажей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    -</a:t>
            </a:r>
            <a:r>
              <a:rPr lang="ru-RU" dirty="0"/>
              <a:t>противоаварийных и противопожарных </a:t>
            </a:r>
            <a:r>
              <a:rPr lang="ru-RU" dirty="0" smtClean="0"/>
              <a:t>тренировок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b="1" u="sng" dirty="0"/>
              <a:t>К техническим мероприятиям </a:t>
            </a:r>
            <a:r>
              <a:rPr lang="ru-RU" dirty="0"/>
              <a:t>по предупреждению производственного травматизма относятся:</a:t>
            </a:r>
            <a:br>
              <a:rPr lang="ru-RU" dirty="0"/>
            </a:br>
            <a:r>
              <a:rPr lang="ru-RU" dirty="0" smtClean="0"/>
              <a:t>- механизации </a:t>
            </a:r>
            <a:r>
              <a:rPr lang="ru-RU" dirty="0"/>
              <a:t>и автоматизации работ, связанных с тяжелым трудом, монотонными операциями, </a:t>
            </a:r>
            <a:br>
              <a:rPr lang="ru-RU" dirty="0"/>
            </a:br>
            <a:r>
              <a:rPr lang="ru-RU" dirty="0" smtClean="0"/>
              <a:t>- использование </a:t>
            </a:r>
            <a:r>
              <a:rPr lang="ru-RU" dirty="0"/>
              <a:t>безопасной техники и </a:t>
            </a:r>
            <a:r>
              <a:rPr lang="ru-RU" dirty="0" smtClean="0"/>
              <a:t>технологии </a:t>
            </a:r>
          </a:p>
          <a:p>
            <a:pPr>
              <a:lnSpc>
                <a:spcPct val="150000"/>
              </a:lnSpc>
            </a:pPr>
            <a:r>
              <a:rPr lang="ru-RU" dirty="0" smtClean="0"/>
              <a:t>     - </a:t>
            </a:r>
            <a:r>
              <a:rPr lang="ru-RU" dirty="0"/>
              <a:t>организация достаточной освещенности, снижение шума, вибрации, защита от излучений, обеспечение СИЗ и коллективными средствами,</a:t>
            </a:r>
            <a:endParaRPr lang="ru-RU" dirty="0" smtClean="0"/>
          </a:p>
          <a:p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ru-RU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sp>
        <p:nvSpPr>
          <p:cNvPr id="9" name="Номер слайда 7"/>
          <p:cNvSpPr txBox="1">
            <a:spLocks/>
          </p:cNvSpPr>
          <p:nvPr/>
        </p:nvSpPr>
        <p:spPr>
          <a:xfrm>
            <a:off x="11772935" y="6492875"/>
            <a:ext cx="418097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9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391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96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36" y="2926"/>
            <a:ext cx="999351" cy="117136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487488" y="-977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95004" y="827419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5680" y="1196751"/>
            <a:ext cx="63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Общее количество наложенных административных штрафов наказаний </a:t>
            </a:r>
            <a:endParaRPr lang="ru-RU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782492"/>
              </p:ext>
            </p:extLst>
          </p:nvPr>
        </p:nvGraphicFramePr>
        <p:xfrm>
          <a:off x="520555" y="1772816"/>
          <a:ext cx="11613731" cy="50001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954146"/>
                <a:gridCol w="2437833"/>
                <a:gridCol w="2221752"/>
              </a:tblGrid>
              <a:tr h="49606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2026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2025</a:t>
                      </a:r>
                    </a:p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58468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Количество административных наказаний</a:t>
                      </a:r>
                      <a:r>
                        <a:rPr lang="en-US" sz="1400" dirty="0" smtClean="0"/>
                        <a:t>,</a:t>
                      </a:r>
                      <a:r>
                        <a:rPr lang="ru-RU" sz="1400" dirty="0" smtClean="0"/>
                        <a:t> наложенных по ч</a:t>
                      </a:r>
                      <a:r>
                        <a:rPr lang="en-US" sz="1400" dirty="0" smtClean="0"/>
                        <a:t>2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 </a:t>
                      </a:r>
                      <a:r>
                        <a:rPr lang="en-US" sz="1400" dirty="0" smtClean="0"/>
                        <a:t>7.3</a:t>
                      </a:r>
                      <a:r>
                        <a:rPr lang="ru-RU" sz="1400" dirty="0" smtClean="0"/>
                        <a:t> КоАП РФ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  <a:tr h="52313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Количество административных наказаний</a:t>
                      </a:r>
                      <a:r>
                        <a:rPr lang="en-US" sz="1400" dirty="0" smtClean="0"/>
                        <a:t>,</a:t>
                      </a:r>
                      <a:r>
                        <a:rPr lang="ru-RU" sz="1400" dirty="0" smtClean="0"/>
                        <a:t> наложенных по ч</a:t>
                      </a:r>
                      <a:r>
                        <a:rPr lang="en-US" sz="1400" dirty="0" smtClean="0"/>
                        <a:t>2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 </a:t>
                      </a:r>
                      <a:r>
                        <a:rPr lang="en-US" sz="1400" dirty="0" smtClean="0"/>
                        <a:t>8.</a:t>
                      </a:r>
                      <a:r>
                        <a:rPr lang="ru-RU" sz="1400" dirty="0" smtClean="0"/>
                        <a:t>1</a:t>
                      </a:r>
                      <a:r>
                        <a:rPr lang="en-US" sz="1400" dirty="0" smtClean="0"/>
                        <a:t>0</a:t>
                      </a:r>
                      <a:r>
                        <a:rPr lang="ru-RU" sz="1400" dirty="0" smtClean="0"/>
                        <a:t> КоАП РФ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ru-RU" dirty="0"/>
                    </a:p>
                  </a:txBody>
                  <a:tcPr anchor="ctr"/>
                </a:tc>
              </a:tr>
              <a:tr h="39776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административных наказаний</a:t>
                      </a:r>
                      <a:r>
                        <a:rPr lang="en-US" sz="1400" dirty="0" smtClean="0"/>
                        <a:t>,</a:t>
                      </a:r>
                      <a:r>
                        <a:rPr lang="ru-RU" sz="1400" dirty="0" smtClean="0"/>
                        <a:t> наложенных по ч1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 9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1 КоАП РФ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136</a:t>
                      </a:r>
                      <a:endParaRPr lang="ru-RU" dirty="0"/>
                    </a:p>
                  </a:txBody>
                  <a:tcPr anchor="ctr"/>
                </a:tc>
              </a:tr>
              <a:tr h="561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административных наказаний</a:t>
                      </a:r>
                      <a:r>
                        <a:rPr lang="en-US" sz="1400" dirty="0" smtClean="0"/>
                        <a:t>,</a:t>
                      </a:r>
                      <a:r>
                        <a:rPr lang="ru-RU" sz="1400" dirty="0" smtClean="0"/>
                        <a:t> наложенных по ч</a:t>
                      </a:r>
                      <a:r>
                        <a:rPr lang="en-US" sz="1400" dirty="0" smtClean="0"/>
                        <a:t>2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 9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1 КоАП РФ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 anchor="ctr"/>
                </a:tc>
              </a:tr>
              <a:tr h="561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Количество административных наказаний</a:t>
                      </a:r>
                      <a:r>
                        <a:rPr lang="en-US" sz="1400" dirty="0" smtClean="0"/>
                        <a:t>,</a:t>
                      </a:r>
                      <a:r>
                        <a:rPr lang="ru-RU" sz="1400" dirty="0" smtClean="0"/>
                        <a:t> наложенных по ч</a:t>
                      </a:r>
                      <a:r>
                        <a:rPr lang="en-US" sz="1400" dirty="0" smtClean="0"/>
                        <a:t>3</a:t>
                      </a:r>
                      <a:r>
                        <a:rPr lang="ru-RU" sz="1400" dirty="0" smtClean="0"/>
                        <a:t>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 9</a:t>
                      </a:r>
                      <a:r>
                        <a:rPr lang="en-US" sz="1400" dirty="0" smtClean="0"/>
                        <a:t>.</a:t>
                      </a:r>
                      <a:r>
                        <a:rPr lang="ru-RU" sz="1400" dirty="0" smtClean="0"/>
                        <a:t>1 КоАП РФ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37</a:t>
                      </a:r>
                      <a:endParaRPr lang="ru-RU" dirty="0"/>
                    </a:p>
                  </a:txBody>
                  <a:tcPr anchor="ctr"/>
                </a:tc>
              </a:tr>
              <a:tr h="64663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Количество</a:t>
                      </a:r>
                      <a:r>
                        <a:rPr lang="ru-RU" sz="1400" baseline="0" dirty="0" smtClean="0"/>
                        <a:t> административных наказаний наложенных по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dirty="0" smtClean="0"/>
                        <a:t>Ч 11 </a:t>
                      </a:r>
                      <a:r>
                        <a:rPr lang="ru-RU" sz="1400" dirty="0" err="1" smtClean="0"/>
                        <a:t>ст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dirty="0" smtClean="0"/>
                        <a:t>19 </a:t>
                      </a:r>
                      <a:r>
                        <a:rPr lang="en-US" sz="1400" dirty="0" smtClean="0"/>
                        <a:t>.5 </a:t>
                      </a:r>
                      <a:r>
                        <a:rPr lang="ru-RU" sz="1400" dirty="0" smtClean="0"/>
                        <a:t>КоАП РФ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  <a:endParaRPr lang="ru-RU" dirty="0"/>
                    </a:p>
                  </a:txBody>
                  <a:tcPr anchor="ctr"/>
                </a:tc>
              </a:tr>
              <a:tr h="56155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Привлечено</a:t>
                      </a:r>
                      <a:r>
                        <a:rPr lang="ru-RU" sz="1400" baseline="0" dirty="0" smtClean="0"/>
                        <a:t> юр</a:t>
                      </a:r>
                      <a:r>
                        <a:rPr lang="en-US" sz="1400" baseline="0" dirty="0" smtClean="0"/>
                        <a:t>.</a:t>
                      </a:r>
                      <a:r>
                        <a:rPr lang="ru-RU" sz="1400" baseline="0" dirty="0" smtClean="0"/>
                        <a:t>лиц</a:t>
                      </a:r>
                      <a:r>
                        <a:rPr lang="en-US" sz="1400" baseline="0" dirty="0" smtClean="0"/>
                        <a:t>/</a:t>
                      </a:r>
                      <a:r>
                        <a:rPr lang="ru-RU" sz="1400" baseline="0" dirty="0" smtClean="0"/>
                        <a:t>должностных лиц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en-US" dirty="0" smtClean="0"/>
                        <a:t>/73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10/181</a:t>
                      </a:r>
                      <a:endParaRPr lang="ru-RU" dirty="0"/>
                    </a:p>
                  </a:txBody>
                  <a:tcPr anchor="ctr"/>
                </a:tc>
              </a:tr>
              <a:tr h="52313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Общая сумма наложенных административных штрафов</a:t>
                      </a:r>
                    </a:p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</a:t>
                      </a:r>
                      <a:r>
                        <a:rPr lang="en-US" dirty="0" smtClean="0"/>
                        <a:t>140 </a:t>
                      </a:r>
                      <a:r>
                        <a:rPr lang="ru-RU" dirty="0" err="1" smtClean="0"/>
                        <a:t>тыс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8017 </a:t>
                      </a:r>
                      <a:r>
                        <a:rPr lang="ru-RU" dirty="0" err="1" smtClean="0"/>
                        <a:t>тыс</a:t>
                      </a:r>
                      <a:r>
                        <a:rPr lang="en-US" dirty="0" smtClean="0"/>
                        <a:t>.</a:t>
                      </a:r>
                      <a:r>
                        <a:rPr lang="ru-RU" dirty="0" err="1" smtClean="0"/>
                        <a:t>руб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10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276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1340768"/>
            <a:ext cx="11305256" cy="504056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Уральским Управлением </a:t>
            </a:r>
            <a:r>
              <a:rPr lang="ru-RU" sz="2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предоставляются государственные услуги: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9" y="0"/>
            <a:ext cx="12181372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0"/>
            <a:ext cx="864096" cy="10128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43472" y="0"/>
            <a:ext cx="58326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56839" y="828168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5400" y="2132856"/>
            <a:ext cx="1108923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Выдача разрешений</a:t>
            </a:r>
            <a:r>
              <a:rPr lang="en-US" sz="2000" dirty="0" smtClean="0"/>
              <a:t> </a:t>
            </a:r>
            <a:r>
              <a:rPr lang="ru-RU" sz="2000" dirty="0" smtClean="0"/>
              <a:t>на ведение работ со взрывчатыми материалами промышленного назначения</a:t>
            </a:r>
            <a:r>
              <a:rPr lang="en-US" sz="20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Оформление горной документации</a:t>
            </a:r>
            <a:r>
              <a:rPr lang="en-US" sz="2000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Согласование планов развития горных работ;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smtClean="0"/>
              <a:t>Лицензирование на осуществление: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деятельности </a:t>
            </a:r>
            <a:r>
              <a:rPr lang="ru-RU" sz="2000" dirty="0"/>
              <a:t>по эксплуатации взрывопожароопасных и химически опасных производственных объектов I, II и III классов </a:t>
            </a:r>
            <a:r>
              <a:rPr lang="ru-RU" sz="2000" dirty="0" smtClean="0"/>
              <a:t>опасности;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деятельности </a:t>
            </a:r>
            <a:r>
              <a:rPr lang="ru-RU" sz="2000" dirty="0"/>
              <a:t>по производству маркшейдерских </a:t>
            </a:r>
            <a:r>
              <a:rPr lang="ru-RU" sz="2000" dirty="0" smtClean="0"/>
              <a:t>работ;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 связанную с обращением взрывчатых материалов промышленного </a:t>
            </a:r>
            <a:r>
              <a:rPr lang="ru-RU" sz="2000" dirty="0" smtClean="0"/>
              <a:t>назначения;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д</a:t>
            </a:r>
            <a:r>
              <a:rPr lang="ru-RU" sz="2000" dirty="0" smtClean="0"/>
              <a:t>еятельности по </a:t>
            </a:r>
            <a:r>
              <a:rPr lang="ru-RU" sz="2000" dirty="0"/>
              <a:t>проведению экспертизы промышленной </a:t>
            </a:r>
            <a:r>
              <a:rPr lang="ru-RU" sz="2000" dirty="0" smtClean="0"/>
              <a:t>безопасности;</a:t>
            </a:r>
          </a:p>
          <a:p>
            <a:pPr marL="342900" indent="-342900">
              <a:buFontTx/>
              <a:buChar char="-"/>
            </a:pPr>
            <a:r>
              <a:rPr lang="ru-RU" sz="2000" dirty="0" smtClean="0"/>
              <a:t>Аттестация в области промышленной безопасности;</a:t>
            </a:r>
          </a:p>
          <a:p>
            <a:pPr marL="342900" indent="-342900">
              <a:buFontTx/>
              <a:buChar char="-"/>
            </a:pPr>
            <a:r>
              <a:rPr lang="ru-RU" sz="2000" dirty="0"/>
              <a:t>Регистрация опасных производственных объектов в государственном реестре опасных производственных </a:t>
            </a:r>
            <a:r>
              <a:rPr lang="ru-RU" sz="2000" dirty="0" smtClean="0"/>
              <a:t>объектов</a:t>
            </a:r>
          </a:p>
        </p:txBody>
      </p:sp>
      <p:sp>
        <p:nvSpPr>
          <p:cNvPr id="10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11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5558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0186" y="1412776"/>
            <a:ext cx="8491631" cy="897561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Разрешения на ведение работ со взрывчатыми материалами промышленного назначения </a:t>
            </a:r>
            <a:endParaRPr lang="ru-RU" sz="20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2782187"/>
              </p:ext>
            </p:extLst>
          </p:nvPr>
        </p:nvGraphicFramePr>
        <p:xfrm>
          <a:off x="1072115" y="2420888"/>
          <a:ext cx="10058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0"/>
            <a:ext cx="864096" cy="10128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15480" y="-404"/>
            <a:ext cx="55446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06483" y="83224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0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12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735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917" y="1340768"/>
            <a:ext cx="8930952" cy="562251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Оформление горноотводной документации</a:t>
            </a:r>
            <a:endParaRPr lang="ru-RU" sz="20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946"/>
            <a:ext cx="12180887" cy="119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Объект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744572"/>
              </p:ext>
            </p:extLst>
          </p:nvPr>
        </p:nvGraphicFramePr>
        <p:xfrm>
          <a:off x="1127448" y="1988840"/>
          <a:ext cx="100584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0"/>
            <a:ext cx="864096" cy="101283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371917" y="0"/>
            <a:ext cx="56886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371917" y="828168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0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13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8499" y="1412776"/>
            <a:ext cx="7555003" cy="50405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Согласование планов развития горных работ</a:t>
            </a:r>
            <a:endParaRPr lang="ru-RU" sz="2000" b="1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9555514"/>
              </p:ext>
            </p:extLst>
          </p:nvPr>
        </p:nvGraphicFramePr>
        <p:xfrm>
          <a:off x="1343472" y="2348882"/>
          <a:ext cx="10058400" cy="3237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196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0"/>
            <a:ext cx="864096" cy="10128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27448" y="-31417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33287" y="827420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0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14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69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12700" cap="flat">
            <a:solidFill>
              <a:srgbClr val="C7CCD6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2" y="622300"/>
            <a:ext cx="1453428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128">
                <a:solidFill>
                  <a:schemeClr val="accent1"/>
                </a:solidFill>
                <a:latin typeface="Golos Text"/>
              </a:rPr>
              <a:t>Профилактика</a:t>
            </a:r>
          </a:p>
        </p:txBody>
      </p:sp>
      <p:pic>
        <p:nvPicPr>
          <p:cNvPr id="22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4353"/>
            <a:ext cx="12192000" cy="118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251" y="-185306"/>
            <a:ext cx="909349" cy="1065876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1513892" y="511239"/>
            <a:ext cx="50405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513892" y="-283865"/>
            <a:ext cx="56166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95800" y="1268760"/>
            <a:ext cx="33028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Профилактическая работа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9" name="Диаграмма 28">
            <a:extLst>
              <a:ext uri="{FF2B5EF4-FFF2-40B4-BE49-F238E27FC236}">
                <a16:creationId xmlns:a16="http://schemas.microsoft.com/office/drawing/2014/main" xmlns="" id="{6D59090D-A57D-3C6D-160D-307A88D262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3944280"/>
              </p:ext>
            </p:extLst>
          </p:nvPr>
        </p:nvGraphicFramePr>
        <p:xfrm>
          <a:off x="1559496" y="1988840"/>
          <a:ext cx="921702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15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rd7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12700" cap="flat">
            <a:solidFill>
              <a:srgbClr val="C7CCD6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1117600" y="553442"/>
            <a:ext cx="1552845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128">
                <a:solidFill>
                  <a:schemeClr val="accent1"/>
                </a:solidFill>
                <a:latin typeface="Golos Text"/>
              </a:rPr>
              <a:t>Итоги 2026 года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847528" y="1268760"/>
            <a:ext cx="8424936" cy="66003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ts val="3990"/>
              </a:lnSpc>
            </a:pPr>
            <a:r>
              <a:rPr lang="ru-RU" sz="2000" b="1" spc="-37" dirty="0">
                <a:latin typeface="Times New Roman" pitchFamily="18" charset="0"/>
                <a:cs typeface="Times New Roman" pitchFamily="18" charset="0"/>
              </a:rPr>
              <a:t>О работе с обращениями граждан Уральского управления Ростехнадзора </a:t>
            </a:r>
            <a:endParaRPr lang="ru-RU" sz="2000" b="1" spc="-37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101882" y="2381169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endParaRPr lang="ru-RU" sz="1900" dirty="0">
              <a:solidFill>
                <a:schemeClr val="tx1"/>
              </a:solidFill>
              <a:latin typeface="Golos Text"/>
            </a:endParaRP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2" y="4083053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endParaRPr lang="ru-RU" sz="1900" dirty="0">
              <a:solidFill>
                <a:schemeClr val="tx1"/>
              </a:solidFill>
              <a:latin typeface="Golos Text"/>
            </a:endParaRP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094373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endParaRPr lang="ru-RU" sz="1300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7000"/>
            <a:ext cx="11303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7A1B3"/>
                </a:solidFill>
                <a:latin typeface="Golos Text"/>
              </a:rPr>
              <a:t>Журнал учёта за 2026 год</a:t>
            </a:r>
          </a:p>
        </p:txBody>
      </p:sp>
      <p:pic>
        <p:nvPicPr>
          <p:cNvPr id="16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9" y="-61203"/>
            <a:ext cx="12179301" cy="135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2" y="-16506"/>
            <a:ext cx="937241" cy="109857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1643288" y="827845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1629379" y="-9548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graphicFrame>
        <p:nvGraphicFramePr>
          <p:cNvPr id="20" name="Таблица 19">
            <a:extLst>
              <a:ext uri="{FF2B5EF4-FFF2-40B4-BE49-F238E27FC236}">
                <a16:creationId xmlns="" xmlns:a16="http://schemas.microsoft.com/office/drawing/2014/main" id="{51EB122D-B88A-73FA-2656-6A862F93AE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264946"/>
              </p:ext>
            </p:extLst>
          </p:nvPr>
        </p:nvGraphicFramePr>
        <p:xfrm>
          <a:off x="1117600" y="1988838"/>
          <a:ext cx="9946952" cy="3676431"/>
        </p:xfrm>
        <a:graphic>
          <a:graphicData uri="http://schemas.openxmlformats.org/drawingml/2006/table">
            <a:tbl>
              <a:tblPr firstRow="1" firstCol="1" bandRow="1">
                <a:tableStyleId>{0505E3EF-67EA-436B-97B2-0124C06EBD24}</a:tableStyleId>
              </a:tblPr>
              <a:tblGrid>
                <a:gridCol w="5196544">
                  <a:extLst>
                    <a:ext uri="{9D8B030D-6E8A-4147-A177-3AD203B41FA5}">
                      <a16:colId xmlns="" xmlns:a16="http://schemas.microsoft.com/office/drawing/2014/main" val="373667954"/>
                    </a:ext>
                  </a:extLst>
                </a:gridCol>
                <a:gridCol w="1632691">
                  <a:extLst>
                    <a:ext uri="{9D8B030D-6E8A-4147-A177-3AD203B41FA5}">
                      <a16:colId xmlns="" xmlns:a16="http://schemas.microsoft.com/office/drawing/2014/main" val="2275395471"/>
                    </a:ext>
                  </a:extLst>
                </a:gridCol>
                <a:gridCol w="1632691">
                  <a:extLst>
                    <a:ext uri="{9D8B030D-6E8A-4147-A177-3AD203B41FA5}">
                      <a16:colId xmlns="" xmlns:a16="http://schemas.microsoft.com/office/drawing/2014/main" val="2718432238"/>
                    </a:ext>
                  </a:extLst>
                </a:gridCol>
                <a:gridCol w="1485026">
                  <a:extLst>
                    <a:ext uri="{9D8B030D-6E8A-4147-A177-3AD203B41FA5}">
                      <a16:colId xmlns="" xmlns:a16="http://schemas.microsoft.com/office/drawing/2014/main" val="1153507006"/>
                    </a:ext>
                  </a:extLst>
                </a:gridCol>
              </a:tblGrid>
              <a:tr h="12241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 smtClean="0">
                          <a:effectLst/>
                        </a:rPr>
                        <a:t>202</a:t>
                      </a:r>
                      <a:r>
                        <a:rPr lang="en-US" sz="1200" b="1" dirty="0" smtClean="0">
                          <a:effectLst/>
                        </a:rPr>
                        <a:t>6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 smtClean="0">
                          <a:effectLst/>
                        </a:rPr>
                        <a:t>202</a:t>
                      </a:r>
                      <a:r>
                        <a:rPr lang="en-US" sz="1200" b="1" dirty="0" smtClean="0">
                          <a:effectLst/>
                        </a:rPr>
                        <a:t>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>
                          <a:effectLst/>
                        </a:rPr>
                        <a:t>+/-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>
                          <a:effectLst/>
                        </a:rPr>
                        <a:t>%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660470067"/>
                  </a:ext>
                </a:extLst>
              </a:tr>
              <a:tr h="11371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>
                          <a:effectLst/>
                        </a:rPr>
                        <a:t>Поступило обращений граждан, всего: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78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 smtClean="0">
                          <a:effectLst/>
                        </a:rPr>
                        <a:t>-45%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909801233"/>
                  </a:ext>
                </a:extLst>
              </a:tr>
              <a:tr h="13151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>
                          <a:effectLst/>
                        </a:rPr>
                        <a:t>В том числе через платформу обратной связи (ПОС)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1" dirty="0" smtClean="0">
                          <a:effectLst/>
                        </a:rPr>
                        <a:t>25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1200" b="1" dirty="0" smtClean="0">
                          <a:effectLst/>
                        </a:rPr>
                        <a:t>23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dirty="0" smtClean="0">
                        <a:effectLst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 smtClean="0">
                          <a:effectLst/>
                        </a:rPr>
                        <a:t>+</a:t>
                      </a:r>
                      <a:r>
                        <a:rPr lang="ru-RU" sz="1200" b="1" dirty="0" smtClean="0">
                          <a:effectLst/>
                        </a:rPr>
                        <a:t>8,7%</a:t>
                      </a:r>
                      <a:endParaRPr lang="ru-RU" sz="1200" b="1" dirty="0" smtClean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600199413"/>
                  </a:ext>
                </a:extLst>
              </a:tr>
            </a:tbl>
          </a:graphicData>
        </a:graphic>
      </p:graphicFrame>
      <p:sp>
        <p:nvSpPr>
          <p:cNvPr id="21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16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8" y="-17031"/>
            <a:ext cx="12212315" cy="135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110559"/>
            <a:ext cx="937241" cy="10985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43472" y="7751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308473" y="96738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5400" y="2204864"/>
            <a:ext cx="10729192" cy="3832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 smtClean="0"/>
              <a:t>	</a:t>
            </a:r>
            <a:r>
              <a:rPr lang="ru-RU" sz="1600" kern="900" dirty="0"/>
              <a:t>В </a:t>
            </a:r>
            <a:r>
              <a:rPr lang="ru-RU" sz="1600" kern="900" dirty="0" smtClean="0"/>
              <a:t>дальнейшем Управлением </a:t>
            </a:r>
            <a:r>
              <a:rPr lang="ru-RU" sz="1600" kern="900" dirty="0"/>
              <a:t>будет продолжена работа, направленная на реализацию </a:t>
            </a:r>
            <a:r>
              <a:rPr lang="ru-RU" sz="1600" kern="900" dirty="0" err="1"/>
              <a:t>Ростехнадзором</a:t>
            </a:r>
            <a:r>
              <a:rPr lang="ru-RU" sz="1600" kern="900" dirty="0"/>
              <a:t> приоритетного проекта «Реформа контрольной и надзорной деятельности», на улучшение состояния промышленной безопасности на поднадзорных предприятиях: для этого необходимо повысить требовательность со стороны инспекторского состава к руководителям организаций, осуществляющим деятельность в области промышленной безопасности, за допущенные аварии, инциденты, несчастные случаи, грубые, а также неоднократные нарушения обязательных требований.</a:t>
            </a:r>
          </a:p>
          <a:p>
            <a:pPr algn="just">
              <a:lnSpc>
                <a:spcPct val="150000"/>
              </a:lnSpc>
            </a:pPr>
            <a:r>
              <a:rPr lang="ru-RU" sz="1600" kern="900" dirty="0"/>
              <a:t>Также для содействия повышения уровня знаний в области промышленной безопасности работников поднадзорных предприятий, особое внимание уделить профилактике нарушений обязательных требований промышленной безопасности.</a:t>
            </a:r>
          </a:p>
          <a:p>
            <a:pPr algn="just">
              <a:lnSpc>
                <a:spcPct val="150000"/>
              </a:lnSpc>
            </a:pP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943872" y="1619508"/>
            <a:ext cx="19789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Общие выводы</a:t>
            </a:r>
          </a:p>
        </p:txBody>
      </p:sp>
      <p:sp>
        <p:nvSpPr>
          <p:cNvPr id="9" name="Номер слайда 7"/>
          <p:cNvSpPr txBox="1">
            <a:spLocks/>
          </p:cNvSpPr>
          <p:nvPr/>
        </p:nvSpPr>
        <p:spPr>
          <a:xfrm>
            <a:off x="11640617" y="6492875"/>
            <a:ext cx="550416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84640DF-02D8-439C-8CDB-056066EF0EAD}" type="slidenum">
              <a:rPr lang="ru-RU" b="1" smtClean="0">
                <a:solidFill>
                  <a:schemeClr val="tx2">
                    <a:lumMod val="50000"/>
                    <a:lumOff val="50000"/>
                  </a:schemeClr>
                </a:solidFill>
              </a:rPr>
              <a:pPr/>
              <a:t>17</a:t>
            </a:fld>
            <a:endParaRPr lang="ru-RU" b="1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768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rd5"/>
          <p:cNvSpPr/>
          <p:nvPr/>
        </p:nvSpPr>
        <p:spPr>
          <a:xfrm>
            <a:off x="177800" y="177800"/>
            <a:ext cx="11836400" cy="6502400"/>
          </a:xfrm>
          <a:prstGeom prst="rect">
            <a:avLst/>
          </a:prstGeom>
          <a:noFill/>
          <a:ln w="12700" cap="flat">
            <a:solidFill>
              <a:srgbClr val="C7CCD6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98625"/>
            <a:ext cx="113030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endParaRPr lang="ru-RU" sz="1100" cap="all" spc="198" dirty="0">
              <a:solidFill>
                <a:schemeClr val="accent1"/>
              </a:solidFill>
              <a:latin typeface="Golos Text"/>
            </a:endParaRP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181101" y="2959100"/>
            <a:ext cx="11303000" cy="901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7000"/>
              </a:lnSpc>
            </a:pPr>
            <a:r>
              <a:rPr lang="ru-RU" sz="7000" b="1" spc="-209" dirty="0">
                <a:solidFill>
                  <a:schemeClr val="tx1"/>
                </a:solidFill>
                <a:latin typeface="PT Serif"/>
              </a:rPr>
              <a:t>Спасибо за внимание!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959100"/>
            <a:ext cx="6375400" cy="584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50"/>
              </a:lnSpc>
            </a:pPr>
            <a:endParaRPr lang="ru-RU" sz="1500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1" y="4518025"/>
            <a:ext cx="3238500" cy="419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00"/>
              </a:lnSpc>
            </a:pPr>
            <a:endParaRPr lang="ru-RU" sz="1350" b="1" dirty="0">
              <a:solidFill>
                <a:schemeClr val="tx1"/>
              </a:solidFill>
              <a:latin typeface="Golos Text"/>
            </a:endParaRP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908551" y="4302125"/>
            <a:ext cx="3848100" cy="134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960"/>
              </a:lnSpc>
            </a:pPr>
            <a:endParaRPr lang="ru-RU" sz="800" cap="all" spc="112" dirty="0">
              <a:solidFill>
                <a:srgbClr val="627089"/>
              </a:solidFill>
              <a:latin typeface="Golos Text"/>
            </a:endParaRP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908551" y="4518025"/>
            <a:ext cx="3238500" cy="419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00"/>
              </a:lnSpc>
            </a:pPr>
            <a:endParaRPr lang="ru-RU" sz="1350" b="1" dirty="0">
              <a:solidFill>
                <a:schemeClr val="tx1"/>
              </a:solidFill>
              <a:latin typeface="Golos Text"/>
            </a:endParaRPr>
          </a:p>
        </p:txBody>
      </p:sp>
      <p:pic>
        <p:nvPicPr>
          <p:cNvPr id="13" name="Рисунок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"/>
            <a:ext cx="12184157" cy="148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85890A50-1F66-5D2F-0347-D9DD62AB69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23" y="87722"/>
            <a:ext cx="1021656" cy="1197515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1748966" y="863407"/>
            <a:ext cx="50836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УРАЛЬСКОЕ УПРАВЛЕНИЕ РОСТЕХНАДЗОРА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703512" y="-513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Федеральная служба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экологическому, технологическому </a:t>
            </a:r>
          </a:p>
          <a:p>
            <a:pPr>
              <a:defRPr/>
            </a:pP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атомному надзору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aida">
  <a:themeElements>
    <a:clrScheme name="slaida">
      <a:dk1>
        <a:srgbClr val="16284A"/>
      </a:dk1>
      <a:lt1>
        <a:srgbClr val="F3F4F7"/>
      </a:lt1>
      <a:dk2>
        <a:srgbClr val="16284A"/>
      </a:dk2>
      <a:lt2>
        <a:srgbClr val="FFFFFF"/>
      </a:lt2>
      <a:accent1>
        <a:srgbClr val="B22222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PT Serif"/>
        <a:ea typeface=""/>
        <a:cs typeface=""/>
      </a:majorFont>
      <a:minorFont>
        <a:latin typeface="Golos Tex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ida">
  <a:themeElements>
    <a:clrScheme name="slaida">
      <a:dk1>
        <a:srgbClr val="16284A"/>
      </a:dk1>
      <a:lt1>
        <a:srgbClr val="F3F4F7"/>
      </a:lt1>
      <a:dk2>
        <a:srgbClr val="16284A"/>
      </a:dk2>
      <a:lt2>
        <a:srgbClr val="FFFFFF"/>
      </a:lt2>
      <a:accent1>
        <a:srgbClr val="B22222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PT Serif"/>
        <a:ea typeface=""/>
        <a:cs typeface=""/>
      </a:majorFont>
      <a:minorFont>
        <a:latin typeface="Golos Tex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2271</TotalTime>
  <Words>1125</Words>
  <Application>Microsoft Office PowerPoint</Application>
  <PresentationFormat>Произвольный</PresentationFormat>
  <Paragraphs>224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PT Serif</vt:lpstr>
      <vt:lpstr>Golos Text</vt:lpstr>
      <vt:lpstr>Times New Roman</vt:lpstr>
      <vt:lpstr>Calibri</vt:lpstr>
      <vt:lpstr>Bahnschrift Condensed</vt:lpstr>
      <vt:lpstr>Wingdings</vt:lpstr>
      <vt:lpstr>slaida</vt:lpstr>
      <vt:lpstr>Презентация PowerPoint</vt:lpstr>
      <vt:lpstr>Обзор нормативных изменений в сфере промышленной безопасности в горной промышленности</vt:lpstr>
      <vt:lpstr>Презентация PowerPoint</vt:lpstr>
      <vt:lpstr>Презентация PowerPoint</vt:lpstr>
      <vt:lpstr>Презентация PowerPoint</vt:lpstr>
      <vt:lpstr>Часто встречающиеся нарушения обязательных требований и мероприятия направленные на недопущение подобных нарушений</vt:lpstr>
      <vt:lpstr> </vt:lpstr>
      <vt:lpstr>Презентация PowerPoint</vt:lpstr>
      <vt:lpstr>Презентация PowerPoint</vt:lpstr>
      <vt:lpstr>Презентация PowerPoint</vt:lpstr>
      <vt:lpstr>Уральским Управлением предоставляются государственные услуги:</vt:lpstr>
      <vt:lpstr>Разрешения на ведение работ со взрывчатыми материалами промышленного назначения </vt:lpstr>
      <vt:lpstr>Оформление горноотводной документации</vt:lpstr>
      <vt:lpstr>Согласование планов развития горных работ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"Анализ аварийности и травматизма". Презентация готовится межрегиональным отделом горного надзора для отчетности. В прикреплённых файлах содержится журнал учёта за 2026 год.</dc:title>
  <dc:creator>Слайда</dc:creator>
  <cp:lastModifiedBy>Кочетков Игорь Владимирович</cp:lastModifiedBy>
  <cp:revision>134</cp:revision>
  <dcterms:modified xsi:type="dcterms:W3CDTF">2026-08-31T08:37:18Z</dcterms:modified>
</cp:coreProperties>
</file>