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44" r:id="rId3"/>
    <p:sldId id="440" r:id="rId4"/>
    <p:sldId id="441" r:id="rId5"/>
    <p:sldId id="529" r:id="rId6"/>
    <p:sldId id="491" r:id="rId7"/>
    <p:sldId id="530" r:id="rId8"/>
    <p:sldId id="531" r:id="rId9"/>
    <p:sldId id="492" r:id="rId10"/>
    <p:sldId id="532" r:id="rId11"/>
    <p:sldId id="332" r:id="rId12"/>
    <p:sldId id="493" r:id="rId13"/>
    <p:sldId id="521" r:id="rId14"/>
    <p:sldId id="522" r:id="rId15"/>
    <p:sldId id="514" r:id="rId16"/>
    <p:sldId id="523" r:id="rId17"/>
    <p:sldId id="524" r:id="rId18"/>
    <p:sldId id="525" r:id="rId19"/>
    <p:sldId id="526" r:id="rId20"/>
    <p:sldId id="527" r:id="rId21"/>
    <p:sldId id="528" r:id="rId22"/>
    <p:sldId id="515" r:id="rId23"/>
    <p:sldId id="415" r:id="rId24"/>
    <p:sldId id="516" r:id="rId25"/>
    <p:sldId id="517" r:id="rId26"/>
    <p:sldId id="519" r:id="rId27"/>
    <p:sldId id="533" r:id="rId28"/>
    <p:sldId id="534" r:id="rId29"/>
    <p:sldId id="518" r:id="rId30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ECB"/>
    <a:srgbClr val="006600"/>
    <a:srgbClr val="E28700"/>
    <a:srgbClr val="EAE132"/>
    <a:srgbClr val="E9C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79" autoAdjust="0"/>
    <p:restoredTop sz="93522" autoAdjust="0"/>
  </p:normalViewPr>
  <p:slideViewPr>
    <p:cSldViewPr>
      <p:cViewPr varScale="1">
        <p:scale>
          <a:sx n="68" d="100"/>
          <a:sy n="68" d="100"/>
        </p:scale>
        <p:origin x="-102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02607202714691"/>
          <c:y val="4.7097396157019862E-2"/>
          <c:w val="0.50383679591156527"/>
          <c:h val="0.755564644845705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Количественное соотношение заявлений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6A-4951-8F54-F3BD6FB53EF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6A-4951-8F54-F3BD6FB53EF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6A-4951-8F54-F3BD6FB53EF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6A-4951-8F54-F3BD6FB53EF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C6A-4951-8F54-F3BD6FB53EF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C6A-4951-8F54-F3BD6FB53EF2}"/>
              </c:ext>
            </c:extLst>
          </c:dPt>
          <c:cat>
            <c:strRef>
              <c:f>Лист1!$A$2:$A$7</c:f>
              <c:strCache>
                <c:ptCount val="6"/>
                <c:pt idx="1">
                  <c:v>I класс опасности - 52</c:v>
                </c:pt>
                <c:pt idx="2">
                  <c:v>II класс опасности - 260</c:v>
                </c:pt>
                <c:pt idx="3">
                  <c:v>III класс опасности - 6003</c:v>
                </c:pt>
                <c:pt idx="4">
                  <c:v>IV класс опасности - 4256</c:v>
                </c:pt>
                <c:pt idx="5">
                  <c:v>без класса опасности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52</c:v>
                </c:pt>
                <c:pt idx="2">
                  <c:v>260</c:v>
                </c:pt>
                <c:pt idx="3">
                  <c:v>6003</c:v>
                </c:pt>
                <c:pt idx="4">
                  <c:v>4256</c:v>
                </c:pt>
                <c:pt idx="5">
                  <c:v>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C6A-4951-8F54-F3BD6FB53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2.72502120932832E-2"/>
          <c:y val="3.252389360946796E-2"/>
          <c:w val="0.46189011601551822"/>
          <c:h val="0.75598578857937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90575510286342E-2"/>
          <c:y val="9.332685017146311E-2"/>
          <c:w val="0.94616832644426607"/>
          <c:h val="0.70439840763801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аварий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59-48D6-8334-06168B172C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аварий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41-4EE2-BC61-C239A27A2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6691712"/>
        <c:axId val="76738944"/>
      </c:barChart>
      <c:catAx>
        <c:axId val="766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38944"/>
        <c:crosses val="autoZero"/>
        <c:auto val="1"/>
        <c:lblAlgn val="ctr"/>
        <c:lblOffset val="100"/>
        <c:noMultiLvlLbl val="0"/>
      </c:catAx>
      <c:valAx>
        <c:axId val="7673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6917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90575510286342E-2"/>
          <c:y val="9.332685017146311E-2"/>
          <c:w val="0.94616832644426607"/>
          <c:h val="0.70439840763801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несчастных случаев со смертельным исходом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71-4245-B147-ADB06E9D87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несчастных случаев со смертельным исходом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71-4245-B147-ADB06E9D8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7616640"/>
        <c:axId val="117618560"/>
      </c:barChart>
      <c:catAx>
        <c:axId val="11761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618560"/>
        <c:crosses val="autoZero"/>
        <c:auto val="1"/>
        <c:lblAlgn val="ctr"/>
        <c:lblOffset val="100"/>
        <c:noMultiLvlLbl val="0"/>
      </c:catAx>
      <c:valAx>
        <c:axId val="11761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6166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3122832180757078E-2"/>
                  <c:y val="4.67748687847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9C-41AF-92E2-4D2EAF625C4B}"/>
                </c:ext>
              </c:extLst>
            </c:dLbl>
            <c:dLbl>
              <c:idx val="1"/>
              <c:layout>
                <c:manualLayout>
                  <c:x val="-3.5493827160493825E-2"/>
                  <c:y val="4.748404023484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9C-41AF-92E2-4D2EAF625C4B}"/>
                </c:ext>
              </c:extLst>
            </c:dLbl>
            <c:dLbl>
              <c:idx val="2"/>
              <c:layout>
                <c:manualLayout>
                  <c:x val="-3.8396007895501849E-2"/>
                  <c:y val="5.9006801453461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9C-41AF-92E2-4D2EAF625C4B}"/>
                </c:ext>
              </c:extLst>
            </c:dLbl>
            <c:dLbl>
              <c:idx val="3"/>
              <c:layout>
                <c:manualLayout>
                  <c:x val="-1.8098355818655154E-2"/>
                  <c:y val="6.4998291872418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9C-41AF-92E2-4D2EAF625C4B}"/>
                </c:ext>
              </c:extLst>
            </c:dLbl>
            <c:dLbl>
              <c:idx val="4"/>
              <c:layout>
                <c:manualLayout>
                  <c:x val="-6.1728395061728392E-3"/>
                  <c:y val="3.391717159631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9C-41AF-92E2-4D2EAF625C4B}"/>
                </c:ext>
              </c:extLst>
            </c:dLbl>
            <c:dLbl>
              <c:idx val="5"/>
              <c:layout>
                <c:manualLayout>
                  <c:x val="-7.716049382716049E-3"/>
                  <c:y val="-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C-41AF-92E2-4D2EAF625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n-lt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29652</c:v>
                </c:pt>
                <c:pt idx="1">
                  <c:v>28235</c:v>
                </c:pt>
                <c:pt idx="2">
                  <c:v>42504</c:v>
                </c:pt>
                <c:pt idx="3">
                  <c:v>71539</c:v>
                </c:pt>
                <c:pt idx="4">
                  <c:v>78537</c:v>
                </c:pt>
                <c:pt idx="5">
                  <c:v>81868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A9C-41AF-92E2-4D2EAF625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40832"/>
        <c:axId val="132442368"/>
      </c:lineChart>
      <c:catAx>
        <c:axId val="13244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  <a:cs typeface="Arial" panose="020B0604020202020204" pitchFamily="34" charset="0"/>
              </a:defRPr>
            </a:pPr>
            <a:endParaRPr lang="ru-RU"/>
          </a:p>
        </c:txPr>
        <c:crossAx val="132442368"/>
        <c:crosses val="autoZero"/>
        <c:auto val="1"/>
        <c:lblAlgn val="ctr"/>
        <c:lblOffset val="100"/>
        <c:noMultiLvlLbl val="0"/>
      </c:catAx>
      <c:valAx>
        <c:axId val="132442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+mn-lt"/>
                <a:cs typeface="Arial" panose="020B0604020202020204" pitchFamily="34" charset="0"/>
              </a:defRPr>
            </a:pPr>
            <a:endParaRPr lang="ru-RU"/>
          </a:p>
        </c:txPr>
        <c:crossAx val="132440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730742065400338E-3"/>
                  <c:y val="8.6738996213535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48-4F18-AF0E-EF6ABAB89ABE}"/>
                </c:ext>
              </c:extLst>
            </c:dLbl>
            <c:dLbl>
              <c:idx val="1"/>
              <c:layout>
                <c:manualLayout>
                  <c:x val="1.4910247355133445E-3"/>
                  <c:y val="-2.313039899027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48-4F18-AF0E-EF6ABAB89ABE}"/>
                </c:ext>
              </c:extLst>
            </c:dLbl>
            <c:dLbl>
              <c:idx val="2"/>
              <c:layout>
                <c:manualLayout>
                  <c:x val="-1.4910247355133445E-3"/>
                  <c:y val="-8.6738996213535473E-3"/>
                </c:manualLayout>
              </c:layout>
              <c:tx>
                <c:rich>
                  <a:bodyPr/>
                  <a:lstStyle/>
                  <a:p>
                    <a:r>
                      <a:rPr lang="en-US" sz="1000" baseline="0" dirty="0"/>
                      <a:t>23303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F48-4F18-AF0E-EF6ABAB89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ОПО</c:v>
                </c:pt>
                <c:pt idx="1">
                  <c:v>ТАК</c:v>
                </c:pt>
                <c:pt idx="2">
                  <c:v>ЗЭПБ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2612</c:v>
                </c:pt>
                <c:pt idx="1">
                  <c:v>13238</c:v>
                </c:pt>
                <c:pt idx="2">
                  <c:v>24196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48-4F18-AF0E-EF6ABAB89A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730742065400338E-3"/>
                  <c:y val="-2.023909911649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48-4F18-AF0E-EF6ABAB89ABE}"/>
                </c:ext>
              </c:extLst>
            </c:dLbl>
            <c:dLbl>
              <c:idx val="1"/>
              <c:layout>
                <c:manualLayout>
                  <c:x val="-5.9640989420533782E-3"/>
                  <c:y val="-2.313039899027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48-4F18-AF0E-EF6ABAB89ABE}"/>
                </c:ext>
              </c:extLst>
            </c:dLbl>
            <c:dLbl>
              <c:idx val="2"/>
              <c:layout>
                <c:manualLayout>
                  <c:x val="-4.4730742065400338E-3"/>
                  <c:y val="1.156519949513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48-4F18-AF0E-EF6ABAB89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ОПО</c:v>
                </c:pt>
                <c:pt idx="1">
                  <c:v>ТАК</c:v>
                </c:pt>
                <c:pt idx="2">
                  <c:v>ЗЭПБ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3431</c:v>
                </c:pt>
                <c:pt idx="1">
                  <c:v>33336</c:v>
                </c:pt>
                <c:pt idx="2">
                  <c:v>30406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F48-4F18-AF0E-EF6ABAB89A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731916100625149E-3"/>
                  <c:y val="-2.3130626651683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48-4F18-AF0E-EF6ABAB89ABE}"/>
                </c:ext>
              </c:extLst>
            </c:dLbl>
            <c:dLbl>
              <c:idx val="1"/>
              <c:layout>
                <c:manualLayout>
                  <c:x val="-5.9640989420533782E-3"/>
                  <c:y val="1.7347799242707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48-4F18-AF0E-EF6ABAB89ABE}"/>
                </c:ext>
              </c:extLst>
            </c:dLbl>
            <c:dLbl>
              <c:idx val="2"/>
              <c:layout>
                <c:manualLayout>
                  <c:x val="-2.8776777395407549E-3"/>
                  <c:y val="1.445649936892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48-4F18-AF0E-EF6ABAB89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ОПО</c:v>
                </c:pt>
                <c:pt idx="1">
                  <c:v>ТАК</c:v>
                </c:pt>
                <c:pt idx="2">
                  <c:v>ЗЭПБ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4167</c:v>
                </c:pt>
                <c:pt idx="1">
                  <c:v>40437</c:v>
                </c:pt>
                <c:pt idx="2">
                  <c:v>29618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F48-4F18-AF0E-EF6ABAB89A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910247355133445E-3"/>
                  <c:y val="-2.3130398990276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F48-4F18-AF0E-EF6ABAB89ABE}"/>
                </c:ext>
              </c:extLst>
            </c:dLbl>
            <c:dLbl>
              <c:idx val="1"/>
              <c:layout>
                <c:manualLayout>
                  <c:x val="-2.9820494710266891E-3"/>
                  <c:y val="1.445649936892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F48-4F18-AF0E-EF6ABAB89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ОПО</c:v>
                </c:pt>
                <c:pt idx="1">
                  <c:v>ТАК</c:v>
                </c:pt>
                <c:pt idx="2">
                  <c:v>ЗЭПБ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5121</c:v>
                </c:pt>
                <c:pt idx="1">
                  <c:v>43097</c:v>
                </c:pt>
                <c:pt idx="2">
                  <c:v>30115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F48-4F18-AF0E-EF6ABAB89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151744"/>
        <c:axId val="132907776"/>
      </c:barChart>
      <c:catAx>
        <c:axId val="13315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907776"/>
        <c:crosses val="autoZero"/>
        <c:auto val="1"/>
        <c:lblAlgn val="ctr"/>
        <c:lblOffset val="100"/>
        <c:noMultiLvlLbl val="0"/>
      </c:catAx>
      <c:valAx>
        <c:axId val="13290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33151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63327500729073"/>
          <c:y val="1.8214506220620274E-2"/>
          <c:w val="8.9374253313597024E-2"/>
          <c:h val="0.29763723884959958"/>
        </c:manualLayout>
      </c:layout>
      <c:overlay val="0"/>
      <c:txPr>
        <a:bodyPr/>
        <a:lstStyle/>
        <a:p>
          <a:pPr>
            <a:defRPr sz="11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90575510286342E-2"/>
          <c:y val="9.332685017146311E-2"/>
          <c:w val="0.94616832644426607"/>
          <c:h val="0.70439840763801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предостережений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59-48D6-8334-06168B172C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предостережений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41-4EE2-BC61-C239A27A2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3527808"/>
        <c:axId val="133533696"/>
      </c:barChart>
      <c:catAx>
        <c:axId val="13352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533696"/>
        <c:crosses val="autoZero"/>
        <c:auto val="1"/>
        <c:lblAlgn val="ctr"/>
        <c:lblOffset val="100"/>
        <c:noMultiLvlLbl val="0"/>
      </c:catAx>
      <c:valAx>
        <c:axId val="1335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52780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95430201242009"/>
          <c:y val="0.89442843723048349"/>
          <c:w val="0.79074499385125796"/>
          <c:h val="8.5356578266344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90575510286342E-2"/>
          <c:y val="9.332685017146311E-2"/>
          <c:w val="0.94616832644426607"/>
          <c:h val="0.70439840763801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проф. визитов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71-4245-B147-ADB06E9D87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проф. визитов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71-4245-B147-ADB06E9D8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3907584"/>
        <c:axId val="133909120"/>
      </c:barChart>
      <c:catAx>
        <c:axId val="1339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909120"/>
        <c:crosses val="autoZero"/>
        <c:auto val="1"/>
        <c:lblAlgn val="ctr"/>
        <c:lblOffset val="100"/>
        <c:noMultiLvlLbl val="0"/>
      </c:catAx>
      <c:valAx>
        <c:axId val="13390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9075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464103605346529E-2"/>
          <c:y val="0.89442843723048349"/>
          <c:w val="0.86372539066540499"/>
          <c:h val="8.5356578266344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Индикаторы риска</a:t>
            </a:r>
          </a:p>
        </c:rich>
      </c:tx>
      <c:layout>
        <c:manualLayout>
          <c:xMode val="edge"/>
          <c:yMode val="edge"/>
          <c:x val="0.10416835954744366"/>
          <c:y val="5.11727625473194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650391251477265"/>
          <c:y val="0.19453379613813354"/>
          <c:w val="0.37572758233815701"/>
          <c:h val="0.779572206274485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территории УУР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100000">
                    <a:schemeClr val="bg1"/>
                  </a:gs>
                  <a:gs pos="100000">
                    <a:schemeClr val="bg1"/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90-4116-AD72-91216B6465A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90-4116-AD72-91216B6465A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90-4116-AD72-91216B6465A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90-4116-AD72-91216B6465A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90-4116-AD72-91216B6465A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90-4116-AD72-91216B6465AA}"/>
              </c:ext>
            </c:extLst>
          </c:dPt>
          <c:cat>
            <c:strRef>
              <c:f>Лист1!$A$2:$A$5</c:f>
              <c:strCache>
                <c:ptCount val="4"/>
                <c:pt idx="0">
                  <c:v>Всего объектов контроля - 88942</c:v>
                </c:pt>
                <c:pt idx="1">
                  <c:v>Не проверено – 78976</c:v>
                </c:pt>
                <c:pt idx="2">
                  <c:v>Проверено – 9966</c:v>
                </c:pt>
                <c:pt idx="3">
                  <c:v>Выявлено индикаторов риска – 1429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78976</c:v>
                </c:pt>
                <c:pt idx="2">
                  <c:v>9966</c:v>
                </c:pt>
                <c:pt idx="3">
                  <c:v>1429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490-4116-AD72-91216B646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583109397876162"/>
          <c:y val="3.1253127309279122E-2"/>
          <c:w val="0.4455453329047247"/>
          <c:h val="0.82453151366452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90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90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2C12CD80-3743-4352-BA0F-570B89715A57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7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5659" cy="496490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0"/>
            <a:ext cx="2945659" cy="496490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A8DEC7CD-5ACE-4915-91B5-D7022571D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8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4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4D87B7-3EFF-0373-BB17-72FDA0E4F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95581D9-5C08-4FD0-16CC-7822B0628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7C03307C-F8C3-F4AE-1E63-7216F4D50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D81FCF3-BCFA-B095-524E-B98432ED2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13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E58689-9570-4F40-F653-F42D82F3A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490F248-B586-B6E5-5397-8DED4C317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2A39974-EA56-6396-E07D-A373DCB93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77214D2-0F89-328C-754C-B5B22BF74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E67EC-29A2-4C16-A1D8-716DB9B43A2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98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E58689-9570-4F40-F653-F42D82F3A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490F248-B586-B6E5-5397-8DED4C317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2A39974-EA56-6396-E07D-A373DCB93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77214D2-0F89-328C-754C-B5B22BF74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E67EC-29A2-4C16-A1D8-716DB9B43A2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51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E58689-9570-4F40-F653-F42D82F3A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490F248-B586-B6E5-5397-8DED4C317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2A39974-EA56-6396-E07D-A373DCB93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77214D2-0F89-328C-754C-B5B22BF74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E67EC-29A2-4C16-A1D8-716DB9B43A2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3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E58689-9570-4F40-F653-F42D82F3A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490F248-B586-B6E5-5397-8DED4C317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2A39974-EA56-6396-E07D-A373DCB93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77214D2-0F89-328C-754C-B5B22BF74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E67EC-29A2-4C16-A1D8-716DB9B43A2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02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DF349C-DD49-DB48-56F2-03991DB9E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F1F0A5BF-79D3-5BA6-7A3E-0696D3204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D14A426-81DF-03D2-AE7D-0F18AA851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5D4C8C-20DA-C820-9F53-496EC2241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E67EC-29A2-4C16-A1D8-716DB9B43A2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16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E58689-9570-4F40-F653-F42D82F3A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490F248-B586-B6E5-5397-8DED4C317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2A39974-EA56-6396-E07D-A373DCB93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77214D2-0F89-328C-754C-B5B22BF74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E67EC-29A2-4C16-A1D8-716DB9B43A2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01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E58689-9570-4F40-F653-F42D82F3A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490F248-B586-B6E5-5397-8DED4C317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2A39974-EA56-6396-E07D-A373DCB93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77214D2-0F89-328C-754C-B5B22BF74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E67EC-29A2-4C16-A1D8-716DB9B43A2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29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57808D-1E24-B2DA-C4C4-809C036BB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C8940F5-87CD-9B3C-A883-F97D750ED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ACFB6CC-C283-A2CC-FE8E-E28AA5670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F0AE4F1-2666-08C1-BDF2-6C20CCDED1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4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0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96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F054BA-1BC4-F705-0A6F-08872B3FF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6DD8A8D5-D0D7-577B-88F6-01CCF2114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78B5EFA8-11D5-2DEA-1E4A-2BF8C247C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E954BAF-F0B7-FB17-C5AE-B91A6E4B8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90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0F3601-9E61-FA98-147A-6BAFF05C4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192EEB4-02FD-1537-4C00-813C9E4CE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D4646B0-6952-196F-9F27-99FE82E12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3FB4999-C1AE-925A-F611-890E7C4E2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10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28E33DD-6DC4-ADF0-927C-471265350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92E0937-081D-DDB1-4B35-DA70B99A4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2A181D4-9A72-71B4-C2EC-65F92DAA4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4086B4-C374-7A4C-F3E3-49020703A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74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95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91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86F0B7-0323-D6A4-A9AA-E28C4516E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445D7BEA-106E-33EF-31A6-2E4F67931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42C105B3-204F-5FD1-A6C6-F2C081286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1C8F48-8532-175B-5DF7-1C53BAC69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4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58769A-8977-3B7C-0176-1D1963CA2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ED89525-7C4C-7656-6994-3C6460F1A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14CF36D-E63C-A22F-79B5-80554D6C3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91581E-F257-AC06-71CF-4A439CAC5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1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58769A-8977-3B7C-0176-1D1963CA2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ED89525-7C4C-7656-6994-3C6460F1A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14CF36D-E63C-A22F-79B5-80554D6C3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91581E-F257-AC06-71CF-4A439CAC5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2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13CD30-384C-40C7-041D-7984503DF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C66A9F2E-AC45-BA54-CDDE-4BE3596B7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7D32825-25AA-EF99-9CFE-2A5444F27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3E62541-5254-A19C-20A1-E0C14C9D93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1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13CD30-384C-40C7-041D-7984503DF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C66A9F2E-AC45-BA54-CDDE-4BE3596B7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7D32825-25AA-EF99-9CFE-2A5444F27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3E62541-5254-A19C-20A1-E0C14C9D93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5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40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3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8.xml"/><Relationship Id="rId4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.gif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0649" y="3476863"/>
            <a:ext cx="8069831" cy="18966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Результаты правоприменительной практики Уральского управления Ростехнадзора за 2023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4532" y="404664"/>
            <a:ext cx="4429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</a:rPr>
              <a:t>Коллегия Ростехнадзора</a:t>
            </a: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35896" y="1124744"/>
            <a:ext cx="4728625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b="1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DF9462-64EE-4578-919D-0BD91BEC3398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EBDA3F-31F9-410F-AE61-3775F9717E81}"/>
              </a:ext>
            </a:extLst>
          </p:cNvPr>
          <p:cNvSpPr txBox="1"/>
          <p:nvPr/>
        </p:nvSpPr>
        <p:spPr>
          <a:xfrm>
            <a:off x="3462061" y="1217442"/>
            <a:ext cx="5114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sz="1600" i="1" dirty="0">
                <a:solidFill>
                  <a:srgbClr val="006600"/>
                </a:solidFill>
              </a:rPr>
              <a:t>Руководитель Уральского управления Ростехнадзора</a:t>
            </a:r>
          </a:p>
          <a:p>
            <a:r>
              <a:rPr lang="ru-RU" sz="2000" dirty="0">
                <a:solidFill>
                  <a:srgbClr val="006600"/>
                </a:solidFill>
              </a:rPr>
              <a:t>А.Н. Таранов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890A50-1F66-5D2F-0347-D9DD62AB6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0" y="130012"/>
            <a:ext cx="1697304" cy="19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3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Травматизм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10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31DC9225-6DEA-1173-F70C-C10F8E605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47160"/>
              </p:ext>
            </p:extLst>
          </p:nvPr>
        </p:nvGraphicFramePr>
        <p:xfrm>
          <a:off x="179512" y="1864254"/>
          <a:ext cx="8799854" cy="427613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030712">
                  <a:extLst>
                    <a:ext uri="{9D8B030D-6E8A-4147-A177-3AD203B41FA5}">
                      <a16:colId xmlns:a16="http://schemas.microsoft.com/office/drawing/2014/main" xmlns="" val="171219432"/>
                    </a:ext>
                  </a:extLst>
                </a:gridCol>
                <a:gridCol w="1297273">
                  <a:extLst>
                    <a:ext uri="{9D8B030D-6E8A-4147-A177-3AD203B41FA5}">
                      <a16:colId xmlns:a16="http://schemas.microsoft.com/office/drawing/2014/main" xmlns="" val="3717997088"/>
                    </a:ext>
                  </a:extLst>
                </a:gridCol>
                <a:gridCol w="1428191">
                  <a:extLst>
                    <a:ext uri="{9D8B030D-6E8A-4147-A177-3AD203B41FA5}">
                      <a16:colId xmlns:a16="http://schemas.microsoft.com/office/drawing/2014/main" xmlns="" val="2225398568"/>
                    </a:ext>
                  </a:extLst>
                </a:gridCol>
                <a:gridCol w="1043678">
                  <a:extLst>
                    <a:ext uri="{9D8B030D-6E8A-4147-A177-3AD203B41FA5}">
                      <a16:colId xmlns:a16="http://schemas.microsoft.com/office/drawing/2014/main" xmlns="" val="1164796338"/>
                    </a:ext>
                  </a:extLst>
                </a:gridCol>
              </a:tblGrid>
              <a:tr h="32129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НАДЗОР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2023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2022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+/-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848205260"/>
                  </a:ext>
                </a:extLst>
              </a:tr>
              <a:tr h="32129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Объекты горнорудной промышленности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360459424"/>
                  </a:ext>
                </a:extLst>
              </a:tr>
              <a:tr h="32129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Объекты металлургической промышленности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823837084"/>
                  </a:ext>
                </a:extLst>
              </a:tr>
              <a:tr h="65618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Объекты, на которых используются подъёмные сооружения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367229558"/>
                  </a:ext>
                </a:extLst>
              </a:tr>
              <a:tr h="166085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Надзор за производством, хранением, применением взрывчатых материалов промышленного назначения, за исключением организаций оборонно-промышленного комплекса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4050112610"/>
                  </a:ext>
                </a:extLst>
              </a:tr>
              <a:tr h="32129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Объекты химической промышленности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188784294"/>
                  </a:ext>
                </a:extLst>
              </a:tr>
              <a:tr h="32129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Объекты энергетики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783462715"/>
                  </a:ext>
                </a:extLst>
              </a:tr>
              <a:tr h="32129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Всего: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-6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20252123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12E7A0-40DE-4FE8-1DAE-B1D631BDD97A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70460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Аварийность и травматизм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11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C62817D5-F161-462D-B933-FBFAC3664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626434"/>
              </p:ext>
            </p:extLst>
          </p:nvPr>
        </p:nvGraphicFramePr>
        <p:xfrm>
          <a:off x="427903" y="2498770"/>
          <a:ext cx="3723882" cy="376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94E2CD-3AC1-40F7-BCEF-071CE671FDE0}"/>
              </a:ext>
            </a:extLst>
          </p:cNvPr>
          <p:cNvSpPr txBox="1"/>
          <p:nvPr/>
        </p:nvSpPr>
        <p:spPr>
          <a:xfrm>
            <a:off x="1271465" y="2260548"/>
            <a:ext cx="2664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Количество аварий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C5028EF8-89AC-929F-6C05-7834B78D33CD}"/>
              </a:ext>
            </a:extLst>
          </p:cNvPr>
          <p:cNvSpPr/>
          <p:nvPr/>
        </p:nvSpPr>
        <p:spPr>
          <a:xfrm>
            <a:off x="2562588" y="3669025"/>
            <a:ext cx="1018379" cy="177619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35CD7E4B-9645-6BC4-F00A-EC6767DBDA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002018"/>
              </p:ext>
            </p:extLst>
          </p:nvPr>
        </p:nvGraphicFramePr>
        <p:xfrm>
          <a:off x="5159897" y="2429825"/>
          <a:ext cx="3670838" cy="376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C7E8AE87-CD00-FE37-9CC5-BE4FC9002F89}"/>
              </a:ext>
            </a:extLst>
          </p:cNvPr>
          <p:cNvSpPr/>
          <p:nvPr/>
        </p:nvSpPr>
        <p:spPr>
          <a:xfrm>
            <a:off x="7248130" y="3669026"/>
            <a:ext cx="1080120" cy="177619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AC06EE-907D-E525-5C78-3ABEF4F01156}"/>
              </a:ext>
            </a:extLst>
          </p:cNvPr>
          <p:cNvSpPr txBox="1"/>
          <p:nvPr/>
        </p:nvSpPr>
        <p:spPr>
          <a:xfrm>
            <a:off x="5551683" y="2225290"/>
            <a:ext cx="2664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Несчастных случаев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954201-E99E-AF79-9AC8-7D998383ED86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412546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A8244D-44FC-026B-066A-6E67DF858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73D19699-25CA-6F81-7697-BF241A12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A5266C-CABE-C15A-8DE7-10A0BAD503F2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99D1A6-6DCA-2BED-4171-14A8A4AE92BE}"/>
              </a:ext>
            </a:extLst>
          </p:cNvPr>
          <p:cNvSpPr txBox="1"/>
          <p:nvPr/>
        </p:nvSpPr>
        <p:spPr>
          <a:xfrm>
            <a:off x="3015172" y="968878"/>
            <a:ext cx="5753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Предупреждение аварийности и травматизма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7DCE00F3-21B6-BD28-2E22-0B9F9EEF4605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D36B2266-CC61-70FA-B44F-3950534F08E0}"/>
              </a:ext>
            </a:extLst>
          </p:cNvPr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6319836-B408-EAB4-CEF1-26F1E2E88AE0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12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759CDA9-6EEE-6E4C-3600-DDF804BAA4B3}"/>
              </a:ext>
            </a:extLst>
          </p:cNvPr>
          <p:cNvCxnSpPr>
            <a:cxnSpLocks/>
          </p:cNvCxnSpPr>
          <p:nvPr/>
        </p:nvCxnSpPr>
        <p:spPr>
          <a:xfrm>
            <a:off x="3059832" y="1973207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3E7A8D09-392D-159A-803B-058BBAABC33A}"/>
              </a:ext>
            </a:extLst>
          </p:cNvPr>
          <p:cNvCxnSpPr>
            <a:cxnSpLocks/>
          </p:cNvCxnSpPr>
          <p:nvPr/>
        </p:nvCxnSpPr>
        <p:spPr>
          <a:xfrm>
            <a:off x="3786082" y="3639022"/>
            <a:ext cx="0" cy="3291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387216-3B68-67D2-3E80-7FD6FBE06C8D}"/>
              </a:ext>
            </a:extLst>
          </p:cNvPr>
          <p:cNvSpPr txBox="1"/>
          <p:nvPr/>
        </p:nvSpPr>
        <p:spPr>
          <a:xfrm>
            <a:off x="-1260648" y="2140765"/>
            <a:ext cx="784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Заслушивание председателей комиссий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48D2B66-3AE9-ED0C-6A9F-D555C8E8BA3E}"/>
              </a:ext>
            </a:extLst>
          </p:cNvPr>
          <p:cNvCxnSpPr>
            <a:cxnSpLocks/>
          </p:cNvCxnSpPr>
          <p:nvPr/>
        </p:nvCxnSpPr>
        <p:spPr>
          <a:xfrm>
            <a:off x="1349880" y="2644828"/>
            <a:ext cx="3084502" cy="914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63F2D0-4D4D-EF07-5156-AA8E9AD51325}"/>
              </a:ext>
            </a:extLst>
          </p:cNvPr>
          <p:cNvSpPr txBox="1"/>
          <p:nvPr/>
        </p:nvSpPr>
        <p:spPr>
          <a:xfrm>
            <a:off x="3355282" y="3948813"/>
            <a:ext cx="5747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сайте размещается информация о произошедших авариях и случаях травматизма, а также результаты расследования таких случаев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4C437183-6F20-9B64-76C3-ADCA7BC21E51}"/>
              </a:ext>
            </a:extLst>
          </p:cNvPr>
          <p:cNvCxnSpPr>
            <a:cxnSpLocks/>
          </p:cNvCxnSpPr>
          <p:nvPr/>
        </p:nvCxnSpPr>
        <p:spPr>
          <a:xfrm>
            <a:off x="5317411" y="3803619"/>
            <a:ext cx="173002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F92026-59D6-CFA8-C3CD-9807D76EBE25}"/>
              </a:ext>
            </a:extLst>
          </p:cNvPr>
          <p:cNvSpPr txBox="1"/>
          <p:nvPr/>
        </p:nvSpPr>
        <p:spPr>
          <a:xfrm>
            <a:off x="3049938" y="2709606"/>
            <a:ext cx="6264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Контроль за соблюдением сроков выполнения мероприятий, предложенных комиссиями по расследованию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7DC9CC-1817-0B43-A90E-65EA0F79E605}"/>
              </a:ext>
            </a:extLst>
          </p:cNvPr>
          <p:cNvSpPr txBox="1"/>
          <p:nvPr/>
        </p:nvSpPr>
        <p:spPr>
          <a:xfrm>
            <a:off x="314741" y="5274997"/>
            <a:ext cx="574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Внедрены «телефоны доверия»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9FE4945-7568-9379-439D-FC8BD03601DE}"/>
              </a:ext>
            </a:extLst>
          </p:cNvPr>
          <p:cNvCxnSpPr>
            <a:cxnSpLocks/>
          </p:cNvCxnSpPr>
          <p:nvPr/>
        </p:nvCxnSpPr>
        <p:spPr>
          <a:xfrm>
            <a:off x="1349880" y="5205507"/>
            <a:ext cx="487830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7EA88FB-2EA6-5DE7-29A9-84A5B9875194}"/>
              </a:ext>
            </a:extLst>
          </p:cNvPr>
          <p:cNvSpPr txBox="1"/>
          <p:nvPr/>
        </p:nvSpPr>
        <p:spPr>
          <a:xfrm>
            <a:off x="1316244" y="5836832"/>
            <a:ext cx="753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Направляются обзоры аварийности и травматизма на предприятия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922EA131-E49B-3E1F-6813-761B5FF5FBDC}"/>
              </a:ext>
            </a:extLst>
          </p:cNvPr>
          <p:cNvCxnSpPr>
            <a:cxnSpLocks/>
          </p:cNvCxnSpPr>
          <p:nvPr/>
        </p:nvCxnSpPr>
        <p:spPr>
          <a:xfrm>
            <a:off x="2402479" y="5797687"/>
            <a:ext cx="173002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BB014CC-997A-7F86-6976-CF9D734DD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66" y="2979375"/>
            <a:ext cx="2915816" cy="19203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6332E1-C2B9-11EF-AA43-3DAF71E3ADB9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29564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F9D04D-DA2C-A37C-4A4B-C8CC3268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70DEE03-4E64-DF54-04B5-7DC473039196}"/>
              </a:ext>
            </a:extLst>
          </p:cNvPr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496BD8-FB19-FF8D-87FF-94CE09ED0A4B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>
                <a:solidFill>
                  <a:srgbClr val="1F497D"/>
                </a:solidFill>
              </a:rPr>
              <a:t>13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BE5BC453-90D4-7821-C606-165A13A4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92A96D-660F-CAC6-610A-C10A8E2FF03A}"/>
              </a:ext>
            </a:extLst>
          </p:cNvPr>
          <p:cNvSpPr txBox="1"/>
          <p:nvPr/>
        </p:nvSpPr>
        <p:spPr>
          <a:xfrm>
            <a:off x="3041860" y="912785"/>
            <a:ext cx="5753309" cy="42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Предоставление государственных услуг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B6C795-3798-C367-581B-970FF2937F87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8DB78CD-ED26-FEC4-E298-BB70D687F798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2D19491-ACBE-106B-C47C-5D674F43D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29362"/>
              </p:ext>
            </p:extLst>
          </p:nvPr>
        </p:nvGraphicFramePr>
        <p:xfrm>
          <a:off x="370233" y="2219649"/>
          <a:ext cx="8424937" cy="4144172"/>
        </p:xfrm>
        <a:graphic>
          <a:graphicData uri="http://schemas.openxmlformats.org/drawingml/2006/table">
            <a:tbl>
              <a:tblPr firstRow="1" firstCol="1" bandRow="1"/>
              <a:tblGrid>
                <a:gridCol w="507308">
                  <a:extLst>
                    <a:ext uri="{9D8B030D-6E8A-4147-A177-3AD203B41FA5}">
                      <a16:colId xmlns:a16="http://schemas.microsoft.com/office/drawing/2014/main" xmlns="" val="3599419321"/>
                    </a:ext>
                  </a:extLst>
                </a:gridCol>
                <a:gridCol w="6486295">
                  <a:extLst>
                    <a:ext uri="{9D8B030D-6E8A-4147-A177-3AD203B41FA5}">
                      <a16:colId xmlns:a16="http://schemas.microsoft.com/office/drawing/2014/main" xmlns="" val="1391623663"/>
                    </a:ext>
                  </a:extLst>
                </a:gridCol>
                <a:gridCol w="1431334">
                  <a:extLst>
                    <a:ext uri="{9D8B030D-6E8A-4147-A177-3AD203B41FA5}">
                      <a16:colId xmlns:a16="http://schemas.microsoft.com/office/drawing/2014/main" xmlns="" val="3252472380"/>
                    </a:ext>
                  </a:extLst>
                </a:gridCol>
              </a:tblGrid>
              <a:tr h="614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№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услуги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заявлений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5366006"/>
                  </a:ext>
                </a:extLst>
              </a:tr>
              <a:tr h="595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Лицензирование эксплуатации взрывопожароопасных и химически опасных производственных объектов 1, 2 и 3 классов опасности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2994268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Лицензирование деятельности по производству маркшейдерских работ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865136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ОПО и ведение государственного реестра ОПО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882149"/>
                  </a:ext>
                </a:extLst>
              </a:tr>
              <a:tr h="595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разрешений на ведение работ со взрывчатыми материалами промышленного назначения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189260"/>
                  </a:ext>
                </a:extLst>
              </a:tr>
              <a:tr h="595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документов, удостоверяющих уточненные границы горного отвода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0801254"/>
                  </a:ext>
                </a:extLst>
              </a:tr>
              <a:tr h="595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планов и схем развития горных работ по видам полезных ископаемых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2766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разрешений на эксплуатацию поднадзорных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ГТС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(прекращена с</a:t>
                      </a:r>
                      <a:r>
                        <a:rPr lang="ru-RU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сентября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2023)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53533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ABF2A4-8069-B531-075F-DBA9A8FD0958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7454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F9D04D-DA2C-A37C-4A4B-C8CC3268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70DEE03-4E64-DF54-04B5-7DC473039196}"/>
              </a:ext>
            </a:extLst>
          </p:cNvPr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496BD8-FB19-FF8D-87FF-94CE09ED0A4B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>
                <a:solidFill>
                  <a:srgbClr val="1F497D"/>
                </a:solidFill>
              </a:rPr>
              <a:t>14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BE5BC453-90D4-7821-C606-165A13A4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92A96D-660F-CAC6-610A-C10A8E2FF03A}"/>
              </a:ext>
            </a:extLst>
          </p:cNvPr>
          <p:cNvSpPr txBox="1"/>
          <p:nvPr/>
        </p:nvSpPr>
        <p:spPr>
          <a:xfrm>
            <a:off x="3041860" y="912785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Предоставление государственных услуг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B6C795-3798-C367-581B-970FF2937F87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8DB78CD-ED26-FEC4-E298-BB70D687F798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2476BE5-0745-9D78-0BC3-0C88EF1B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25127"/>
              </p:ext>
            </p:extLst>
          </p:nvPr>
        </p:nvGraphicFramePr>
        <p:xfrm>
          <a:off x="372218" y="2219649"/>
          <a:ext cx="8486353" cy="3919749"/>
        </p:xfrm>
        <a:graphic>
          <a:graphicData uri="http://schemas.openxmlformats.org/drawingml/2006/table">
            <a:tbl>
              <a:tblPr firstRow="1" firstCol="1" bandRow="1"/>
              <a:tblGrid>
                <a:gridCol w="511007">
                  <a:extLst>
                    <a:ext uri="{9D8B030D-6E8A-4147-A177-3AD203B41FA5}">
                      <a16:colId xmlns:a16="http://schemas.microsoft.com/office/drawing/2014/main" xmlns="" val="2806602221"/>
                    </a:ext>
                  </a:extLst>
                </a:gridCol>
                <a:gridCol w="6533579">
                  <a:extLst>
                    <a:ext uri="{9D8B030D-6E8A-4147-A177-3AD203B41FA5}">
                      <a16:colId xmlns:a16="http://schemas.microsoft.com/office/drawing/2014/main" xmlns="" val="651011443"/>
                    </a:ext>
                  </a:extLst>
                </a:gridCol>
                <a:gridCol w="1441767">
                  <a:extLst>
                    <a:ext uri="{9D8B030D-6E8A-4147-A177-3AD203B41FA5}">
                      <a16:colId xmlns:a16="http://schemas.microsoft.com/office/drawing/2014/main" xmlns="" val="4167384632"/>
                    </a:ext>
                  </a:extLst>
                </a:gridCol>
              </a:tblGrid>
              <a:tr h="286314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деклараций безопасности ГТС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4699537"/>
                  </a:ext>
                </a:extLst>
              </a:tr>
              <a:tr h="286314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правил эксплуатации ГТС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600117"/>
                  </a:ext>
                </a:extLst>
              </a:tr>
              <a:tr h="286314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реестра заключений ЭПБ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39450"/>
                  </a:ext>
                </a:extLst>
              </a:tr>
              <a:tr h="286314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43097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9678278"/>
                  </a:ext>
                </a:extLst>
              </a:tr>
              <a:tr h="1110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лифтов, подъемных платформ для инвалидов, пассажирских конвейеров и эскалаторов, за исключение эскалаторов в метрополитенах, после осуществления их монтажа в связи с заменой или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модернизацией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(прекращена в 1 квартале 2023)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7839695"/>
                  </a:ext>
                </a:extLst>
              </a:tr>
              <a:tr h="553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и учет уведомлений о начале осуществления юр. лицами и ИП отдельных видов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8275585"/>
                  </a:ext>
                </a:extLst>
              </a:tr>
              <a:tr h="1110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Выдача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теплопотребляющих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установок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0" marR="5207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74389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AE17CF-5901-1A50-2A4C-52A8F0A94220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114187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15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0FFCE5-1B3B-4957-9AB7-A1151B72BBDB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3D8988E-F7EF-41C5-8B71-E1A4886ADF01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483AAA-4EA0-4895-BB52-41827FBA6CFD}"/>
              </a:ext>
            </a:extLst>
          </p:cNvPr>
          <p:cNvSpPr txBox="1"/>
          <p:nvPr/>
        </p:nvSpPr>
        <p:spPr>
          <a:xfrm>
            <a:off x="3087216" y="943923"/>
            <a:ext cx="5753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Динамика заявлений по государственным услугам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A98616AD-2E50-7A41-4334-A0B35B907C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793153"/>
              </p:ext>
            </p:extLst>
          </p:nvPr>
        </p:nvGraphicFramePr>
        <p:xfrm>
          <a:off x="372220" y="1998145"/>
          <a:ext cx="8486351" cy="402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65EDC2-52B9-CFB3-0368-44BD20D891E1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22526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F9D04D-DA2C-A37C-4A4B-C8CC3268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70DEE03-4E64-DF54-04B5-7DC473039196}"/>
              </a:ext>
            </a:extLst>
          </p:cNvPr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496BD8-FB19-FF8D-87FF-94CE09ED0A4B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>
                <a:solidFill>
                  <a:srgbClr val="1F497D"/>
                </a:solidFill>
              </a:rPr>
              <a:t>16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BE5BC453-90D4-7821-C606-165A13A4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B6C795-3798-C367-581B-970FF2937F87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8DB78CD-ED26-FEC4-E298-BB70D687F798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CA5060C6-6870-84C2-ED0F-5D1F59890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634368"/>
              </p:ext>
            </p:extLst>
          </p:nvPr>
        </p:nvGraphicFramePr>
        <p:xfrm>
          <a:off x="380633" y="2047587"/>
          <a:ext cx="8440920" cy="4156075"/>
        </p:xfrm>
        <a:graphic>
          <a:graphicData uri="http://schemas.openxmlformats.org/drawingml/2006/table">
            <a:tbl>
              <a:tblPr firstRow="1" firstCol="1" bandRow="1"/>
              <a:tblGrid>
                <a:gridCol w="355092">
                  <a:extLst>
                    <a:ext uri="{9D8B030D-6E8A-4147-A177-3AD203B41FA5}">
                      <a16:colId xmlns:a16="http://schemas.microsoft.com/office/drawing/2014/main" xmlns="" val="908517911"/>
                    </a:ext>
                  </a:extLst>
                </a:gridCol>
                <a:gridCol w="3057533">
                  <a:extLst>
                    <a:ext uri="{9D8B030D-6E8A-4147-A177-3AD203B41FA5}">
                      <a16:colId xmlns:a16="http://schemas.microsoft.com/office/drawing/2014/main" xmlns="" val="3316246324"/>
                    </a:ext>
                  </a:extLst>
                </a:gridCol>
                <a:gridCol w="1722198">
                  <a:extLst>
                    <a:ext uri="{9D8B030D-6E8A-4147-A177-3AD203B41FA5}">
                      <a16:colId xmlns:a16="http://schemas.microsoft.com/office/drawing/2014/main" xmlns="" val="3224516480"/>
                    </a:ext>
                  </a:extLst>
                </a:gridCol>
                <a:gridCol w="1583899">
                  <a:extLst>
                    <a:ext uri="{9D8B030D-6E8A-4147-A177-3AD203B41FA5}">
                      <a16:colId xmlns:a16="http://schemas.microsoft.com/office/drawing/2014/main" xmlns="" val="681778493"/>
                    </a:ext>
                  </a:extLst>
                </a:gridCol>
                <a:gridCol w="1722198">
                  <a:extLst>
                    <a:ext uri="{9D8B030D-6E8A-4147-A177-3AD203B41FA5}">
                      <a16:colId xmlns:a16="http://schemas.microsoft.com/office/drawing/2014/main" xmlns="" val="1265938328"/>
                    </a:ext>
                  </a:extLst>
                </a:gridCol>
              </a:tblGrid>
              <a:tr h="643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услуги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8877520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Лицензирование отдельных видов деятельности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743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(+27%)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777 </a:t>
                      </a:r>
                      <a:r>
                        <a:rPr lang="ru-RU" sz="14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(+4,5%)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718 </a:t>
                      </a:r>
                      <a:r>
                        <a:rPr lang="ru-RU" sz="14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(-8,2%)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04668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ОПО и ведение государственного реестра ОПО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3431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(+24%)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4167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(+18%)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5121 </a:t>
                      </a:r>
                      <a:r>
                        <a:rPr lang="ru-RU" sz="14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(+22,9%)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1736446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планов и схем развития горных работ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406 </a:t>
                      </a:r>
                      <a:r>
                        <a:rPr lang="ru-RU" sz="14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(+9%)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538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(+25%)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529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(-1,7%)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26978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Выдача разрешений на ведение горных работ со взрывчатыми материалами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назначения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364 </a:t>
                      </a:r>
                      <a:r>
                        <a:rPr lang="ru-RU" sz="14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(+11,3%)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399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(+9,6%)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458 </a:t>
                      </a:r>
                      <a:r>
                        <a:rPr lang="ru-RU" sz="14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(+14,7%)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030788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Аттестация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33336 </a:t>
                      </a:r>
                      <a:r>
                        <a:rPr lang="ru-RU" sz="14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(+150%)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40437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(+18%)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43097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(+6,6%)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5572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разрешений, утверждение деклараций и согласование правил эксплуатации ГТС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 </a:t>
                      </a:r>
                      <a:r>
                        <a:rPr lang="ru-RU" sz="14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(+8%)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(+7%)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(+9,4%)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9408139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Выдача разрешений на допуск в эксплуатацию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энерго.установок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386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1139 </a:t>
                      </a:r>
                      <a:r>
                        <a:rPr lang="ru-RU" sz="14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(+262%)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1513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(+32,8%)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829842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2BFA0B-BD6A-A286-EA21-8CDDD4FC9C46}"/>
              </a:ext>
            </a:extLst>
          </p:cNvPr>
          <p:cNvSpPr txBox="1"/>
          <p:nvPr/>
        </p:nvSpPr>
        <p:spPr>
          <a:xfrm>
            <a:off x="3087216" y="943923"/>
            <a:ext cx="5753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Динамика заявлений по государственным услугам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5A1FE5-CDAD-BEAA-4443-C9D2ABBDA37D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102227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F9D04D-DA2C-A37C-4A4B-C8CC3268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70DEE03-4E64-DF54-04B5-7DC473039196}"/>
              </a:ext>
            </a:extLst>
          </p:cNvPr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496BD8-FB19-FF8D-87FF-94CE09ED0A4B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>
                <a:solidFill>
                  <a:srgbClr val="1F497D"/>
                </a:solidFill>
              </a:rPr>
              <a:t>17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BE5BC453-90D4-7821-C606-165A13A4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92A96D-660F-CAC6-610A-C10A8E2FF03A}"/>
              </a:ext>
            </a:extLst>
          </p:cNvPr>
          <p:cNvSpPr txBox="1"/>
          <p:nvPr/>
        </p:nvSpPr>
        <p:spPr>
          <a:xfrm>
            <a:off x="3041860" y="912785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Анализ количества поступающих заявлений на оказание наиболее востребованных государственных услуг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B6C795-3798-C367-581B-970FF2937F87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8DB78CD-ED26-FEC4-E298-BB70D687F798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B2D0A7A9-20D3-5BA3-816B-5F32A598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506207"/>
              </p:ext>
            </p:extLst>
          </p:nvPr>
        </p:nvGraphicFramePr>
        <p:xfrm>
          <a:off x="395536" y="2246288"/>
          <a:ext cx="8208912" cy="389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8C602A-E092-3FB3-A053-37831F2EF0FC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240988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A4B36F-7BC4-EE9E-C905-86489A983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63DE116D-8577-5FC4-9794-F91786A5FB5D}"/>
              </a:ext>
            </a:extLst>
          </p:cNvPr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9024A63-63E0-EDED-8C36-A4F35C3DE9AD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18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EE658811-E0C1-F942-D76A-F91A69727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05379" cy="14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6883B7-1FFB-BEDF-8087-3A235CB06859}"/>
              </a:ext>
            </a:extLst>
          </p:cNvPr>
          <p:cNvSpPr txBox="1"/>
          <p:nvPr/>
        </p:nvSpPr>
        <p:spPr>
          <a:xfrm>
            <a:off x="3041860" y="912785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Обращения граждан 1/2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E383DD-BE3A-BE08-3578-DC695B288F96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D2EC252-C1AE-FB63-EBC1-0BC7065A2EFA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2D9F35EC-DC77-9C56-D6C9-1E8717141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02877"/>
              </p:ext>
            </p:extLst>
          </p:nvPr>
        </p:nvGraphicFramePr>
        <p:xfrm>
          <a:off x="372220" y="1556793"/>
          <a:ext cx="8607145" cy="471490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497068">
                  <a:extLst>
                    <a:ext uri="{9D8B030D-6E8A-4147-A177-3AD203B41FA5}">
                      <a16:colId xmlns:a16="http://schemas.microsoft.com/office/drawing/2014/main" xmlns="" val="3279230092"/>
                    </a:ext>
                  </a:extLst>
                </a:gridCol>
                <a:gridCol w="1412924">
                  <a:extLst>
                    <a:ext uri="{9D8B030D-6E8A-4147-A177-3AD203B41FA5}">
                      <a16:colId xmlns:a16="http://schemas.microsoft.com/office/drawing/2014/main" xmlns="" val="1825676146"/>
                    </a:ext>
                  </a:extLst>
                </a:gridCol>
                <a:gridCol w="1412924">
                  <a:extLst>
                    <a:ext uri="{9D8B030D-6E8A-4147-A177-3AD203B41FA5}">
                      <a16:colId xmlns:a16="http://schemas.microsoft.com/office/drawing/2014/main" xmlns="" val="1182609931"/>
                    </a:ext>
                  </a:extLst>
                </a:gridCol>
                <a:gridCol w="1284229">
                  <a:extLst>
                    <a:ext uri="{9D8B030D-6E8A-4147-A177-3AD203B41FA5}">
                      <a16:colId xmlns:a16="http://schemas.microsoft.com/office/drawing/2014/main" xmlns="" val="3227429221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2023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2022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+/-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26173970"/>
                  </a:ext>
                </a:extLst>
              </a:tr>
              <a:tr h="527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Поступило обращений граждан, всего: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1439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1144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+26%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1950559"/>
                  </a:ext>
                </a:extLst>
              </a:tr>
              <a:tr h="469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 том числе по сети Интернет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946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655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+44%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41744335"/>
                  </a:ext>
                </a:extLst>
              </a:tr>
              <a:tr h="51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Принято граждан на личном приёме, всего: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+82%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93534332"/>
                  </a:ext>
                </a:extLst>
              </a:tr>
              <a:tr h="743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 в том числе принято граждан на личном приёме руководителем территориального органа или его заместителями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-86%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78176976"/>
                  </a:ext>
                </a:extLst>
              </a:tr>
              <a:tr h="743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 в том числе принято граждан на личном приёме в приемной Президента Российской Федерации в соответствующем федеральном округе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-50%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85214033"/>
                  </a:ext>
                </a:extLst>
              </a:tr>
              <a:tr h="638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обращений, переадресованных по принадлежности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354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376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-6%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365043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FB5AA9-049D-B740-4CC7-004686047063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320855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1D0B34-9F05-F7D6-4A67-EEE55C7B9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D732EA05-7819-CF51-073D-011588FB83F0}"/>
              </a:ext>
            </a:extLst>
          </p:cNvPr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8A3499-DE01-5F74-820C-E61D441C4AD1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>
                <a:solidFill>
                  <a:srgbClr val="1F497D"/>
                </a:solidFill>
              </a:rPr>
              <a:t>19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F016E753-552E-3289-4CAF-A3711C2CB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5F783A-5550-6C5F-097F-7CD4A17B02BB}"/>
              </a:ext>
            </a:extLst>
          </p:cNvPr>
          <p:cNvSpPr txBox="1"/>
          <p:nvPr/>
        </p:nvSpPr>
        <p:spPr>
          <a:xfrm>
            <a:off x="3041860" y="912785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Обращения </a:t>
            </a:r>
            <a:r>
              <a:rPr lang="ru-RU"/>
              <a:t>граждан </a:t>
            </a:r>
            <a:r>
              <a:rPr lang="en-US" dirty="0"/>
              <a:t>2</a:t>
            </a:r>
            <a:r>
              <a:rPr lang="ru-RU" dirty="0"/>
              <a:t>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CFF3D07-7DA2-AE9A-E48E-284114E358D4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A9EA303E-A612-E3FA-2E59-6D8B9CE9F836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1BD440AA-C2DA-8731-121F-EDABC5F04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89675"/>
              </p:ext>
            </p:extLst>
          </p:nvPr>
        </p:nvGraphicFramePr>
        <p:xfrm>
          <a:off x="372220" y="2066652"/>
          <a:ext cx="8486353" cy="427986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433955">
                  <a:extLst>
                    <a:ext uri="{9D8B030D-6E8A-4147-A177-3AD203B41FA5}">
                      <a16:colId xmlns:a16="http://schemas.microsoft.com/office/drawing/2014/main" xmlns="" val="612237879"/>
                    </a:ext>
                  </a:extLst>
                </a:gridCol>
                <a:gridCol w="1393095">
                  <a:extLst>
                    <a:ext uri="{9D8B030D-6E8A-4147-A177-3AD203B41FA5}">
                      <a16:colId xmlns:a16="http://schemas.microsoft.com/office/drawing/2014/main" xmlns="" val="2635654291"/>
                    </a:ext>
                  </a:extLst>
                </a:gridCol>
                <a:gridCol w="1393095">
                  <a:extLst>
                    <a:ext uri="{9D8B030D-6E8A-4147-A177-3AD203B41FA5}">
                      <a16:colId xmlns:a16="http://schemas.microsoft.com/office/drawing/2014/main" xmlns="" val="4200471784"/>
                    </a:ext>
                  </a:extLst>
                </a:gridCol>
                <a:gridCol w="1266208">
                  <a:extLst>
                    <a:ext uri="{9D8B030D-6E8A-4147-A177-3AD203B41FA5}">
                      <a16:colId xmlns:a16="http://schemas.microsoft.com/office/drawing/2014/main" xmlns="" val="1833594927"/>
                    </a:ext>
                  </a:extLst>
                </a:gridCol>
              </a:tblGrid>
              <a:tr h="330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Результативность по обращениям, законченным рассмотрением: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extLst>
                  <a:ext uri="{0D108BD9-81ED-4DB2-BD59-A6C34878D82A}">
                    <a16:rowId xmlns:a16="http://schemas.microsoft.com/office/drawing/2014/main" xmlns="" val="16945532"/>
                  </a:ext>
                </a:extLst>
              </a:tr>
              <a:tr h="2911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- разъяснено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829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678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+22%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extLst>
                  <a:ext uri="{0D108BD9-81ED-4DB2-BD59-A6C34878D82A}">
                    <a16:rowId xmlns:a16="http://schemas.microsoft.com/office/drawing/2014/main" xmlns="" val="729232261"/>
                  </a:ext>
                </a:extLst>
              </a:tr>
              <a:tr h="2676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- поддержано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+323%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extLst>
                  <a:ext uri="{0D108BD9-81ED-4DB2-BD59-A6C34878D82A}">
                    <a16:rowId xmlns:a16="http://schemas.microsoft.com/office/drawing/2014/main" xmlns="" val="2485924391"/>
                  </a:ext>
                </a:extLst>
              </a:tr>
              <a:tr h="1880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- не поддержано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+254%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extLst>
                  <a:ext uri="{0D108BD9-81ED-4DB2-BD59-A6C34878D82A}">
                    <a16:rowId xmlns:a16="http://schemas.microsoft.com/office/drawing/2014/main" xmlns="" val="3646868134"/>
                  </a:ext>
                </a:extLst>
              </a:tr>
              <a:tr h="339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обращений, рассмотренных с выездом на место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+433%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extLst>
                  <a:ext uri="{0D108BD9-81ED-4DB2-BD59-A6C34878D82A}">
                    <a16:rowId xmlns:a16="http://schemas.microsoft.com/office/drawing/2014/main" xmlns="" val="2676993603"/>
                  </a:ext>
                </a:extLst>
              </a:tr>
              <a:tr h="350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обращений, рассмотренных с нарушением срока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extLst>
                  <a:ext uri="{0D108BD9-81ED-4DB2-BD59-A6C34878D82A}">
                    <a16:rowId xmlns:a16="http://schemas.microsoft.com/office/drawing/2014/main" xmlns="" val="3541298227"/>
                  </a:ext>
                </a:extLst>
              </a:tr>
              <a:tr h="808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Наибольшее количество обращений, поступивших по темам (указать самостоятельно не более трех тем, например: электроэнергетика, атомная энергетика, нефтегазовый сектор)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extLst>
                  <a:ext uri="{0D108BD9-81ED-4DB2-BD59-A6C34878D82A}">
                    <a16:rowId xmlns:a16="http://schemas.microsoft.com/office/drawing/2014/main" xmlns="" val="3130911975"/>
                  </a:ext>
                </a:extLst>
              </a:tr>
              <a:tr h="20574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Электроэнергетика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459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352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+30%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extLst>
                  <a:ext uri="{0D108BD9-81ED-4DB2-BD59-A6C34878D82A}">
                    <a16:rowId xmlns:a16="http://schemas.microsoft.com/office/drawing/2014/main" xmlns="" val="3868526965"/>
                  </a:ext>
                </a:extLst>
              </a:tr>
              <a:tr h="2735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Подъемные сооружения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373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+139%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extLst>
                  <a:ext uri="{0D108BD9-81ED-4DB2-BD59-A6C34878D82A}">
                    <a16:rowId xmlns:a16="http://schemas.microsoft.com/office/drawing/2014/main" xmlns="" val="971813845"/>
                  </a:ext>
                </a:extLst>
              </a:tr>
              <a:tr h="215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Нефтегазовый надзор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-11%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extLst>
                  <a:ext uri="{0D108BD9-81ED-4DB2-BD59-A6C34878D82A}">
                    <a16:rowId xmlns:a16="http://schemas.microsoft.com/office/drawing/2014/main" xmlns="" val="1777626847"/>
                  </a:ext>
                </a:extLst>
              </a:tr>
              <a:tr h="2744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Горная промышленность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+38%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extLst>
                  <a:ext uri="{0D108BD9-81ED-4DB2-BD59-A6C34878D82A}">
                    <a16:rowId xmlns:a16="http://schemas.microsoft.com/office/drawing/2014/main" xmlns="" val="770579354"/>
                  </a:ext>
                </a:extLst>
              </a:tr>
              <a:tr h="3854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Образовательные стандарты, требования к образовательному процессу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-31%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extLst>
                  <a:ext uri="{0D108BD9-81ED-4DB2-BD59-A6C34878D82A}">
                    <a16:rowId xmlns:a16="http://schemas.microsoft.com/office/drawing/2014/main" xmlns="" val="1603722948"/>
                  </a:ext>
                </a:extLst>
              </a:tr>
              <a:tr h="2656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Строительство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+68%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97" marR="57197" marT="0" marB="0" anchor="ctr"/>
                </a:tc>
                <a:extLst>
                  <a:ext uri="{0D108BD9-81ED-4DB2-BD59-A6C34878D82A}">
                    <a16:rowId xmlns:a16="http://schemas.microsoft.com/office/drawing/2014/main" xmlns="" val="34667806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F86657-D2C2-D314-3B51-5B4DB41F243B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339027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2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9CBD222-A941-4E1E-813F-23439B39585F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A5A1B3-9C0D-4ED3-A09D-67C553691BCA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Виды федерального государственного надзора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A58F44-D7DE-444A-B7E6-F5BAE0ED94C2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8A6FCD-01EB-F8AE-33DD-DF6FD2C5F04F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A5A1B3-9C0D-4ED3-A09D-67C553691BCA}"/>
              </a:ext>
            </a:extLst>
          </p:cNvPr>
          <p:cNvSpPr txBox="1"/>
          <p:nvPr/>
        </p:nvSpPr>
        <p:spPr>
          <a:xfrm>
            <a:off x="453735" y="1988839"/>
            <a:ext cx="82322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- федеральный </a:t>
            </a:r>
            <a:r>
              <a:rPr lang="ru-RU" sz="1600" dirty="0">
                <a:solidFill>
                  <a:prstClr val="black"/>
                </a:solidFill>
              </a:rPr>
              <a:t>государственный надзор в области промышленной безопасности;</a:t>
            </a:r>
          </a:p>
          <a:p>
            <a:r>
              <a:rPr lang="ru-RU" sz="1600" dirty="0">
                <a:solidFill>
                  <a:prstClr val="black"/>
                </a:solidFill>
              </a:rPr>
              <a:t>- федеральный государственный горный надзор;</a:t>
            </a:r>
          </a:p>
          <a:p>
            <a:r>
              <a:rPr lang="ru-RU" sz="1600" dirty="0">
                <a:solidFill>
                  <a:prstClr val="black"/>
                </a:solidFill>
              </a:rPr>
              <a:t>- федеральный государственный надзор в области безопасности гидротехнических сооружений;</a:t>
            </a:r>
          </a:p>
          <a:p>
            <a:r>
              <a:rPr lang="ru-RU" sz="1600" dirty="0">
                <a:solidFill>
                  <a:prstClr val="black"/>
                </a:solidFill>
              </a:rPr>
              <a:t>- федеральный государственный энергетический надзор;</a:t>
            </a:r>
          </a:p>
          <a:p>
            <a:r>
              <a:rPr lang="ru-RU" sz="1600" dirty="0">
                <a:solidFill>
                  <a:prstClr val="black"/>
                </a:solidFill>
              </a:rPr>
              <a:t>- федеральный государственный строительный надзор;</a:t>
            </a:r>
          </a:p>
          <a:p>
            <a:r>
              <a:rPr lang="ru-RU" sz="1600" dirty="0">
                <a:solidFill>
                  <a:prstClr val="black"/>
                </a:solidFill>
              </a:rPr>
              <a:t>- федеральный государственный контроль (надзор) в области безопасного использования и содержания лифтов, подъемных платформ для инвалидов, пассажирских конвейеров (движущихся пешеходных дорожек) и эскалаторов, за исключением эскалаторов в метрополитенах;</a:t>
            </a:r>
          </a:p>
          <a:p>
            <a:r>
              <a:rPr lang="ru-RU" sz="1600" dirty="0">
                <a:solidFill>
                  <a:prstClr val="black"/>
                </a:solidFill>
              </a:rPr>
              <a:t>- федеральный государственный лицензионный контроль за деятельностью, связанной с обращением взрывчатых материалов промышленного назначения;</a:t>
            </a:r>
          </a:p>
          <a:p>
            <a:r>
              <a:rPr lang="ru-RU" sz="1600" dirty="0">
                <a:solidFill>
                  <a:prstClr val="black"/>
                </a:solidFill>
              </a:rPr>
              <a:t>- федеральный государственный лицензионный контроль за производством маркшейдерских работ;</a:t>
            </a:r>
          </a:p>
          <a:p>
            <a:r>
              <a:rPr lang="ru-RU" sz="1600" dirty="0">
                <a:solidFill>
                  <a:prstClr val="black"/>
                </a:solidFill>
              </a:rPr>
              <a:t>- федеральный государственный лицензионный контроль за деятельностью по проведению экспертизы промышленной </a:t>
            </a:r>
            <a:r>
              <a:rPr lang="ru-RU" sz="1600" dirty="0" smtClean="0">
                <a:solidFill>
                  <a:prstClr val="black"/>
                </a:solidFill>
              </a:rPr>
              <a:t>безопасности.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34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F9D04D-DA2C-A37C-4A4B-C8CC3268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70DEE03-4E64-DF54-04B5-7DC473039196}"/>
              </a:ext>
            </a:extLst>
          </p:cNvPr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496BD8-FB19-FF8D-87FF-94CE09ED0A4B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>
                <a:solidFill>
                  <a:srgbClr val="1F497D"/>
                </a:solidFill>
              </a:rPr>
              <a:t>20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BE5BC453-90D4-7821-C606-165A13A4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92A96D-660F-CAC6-610A-C10A8E2FF03A}"/>
              </a:ext>
            </a:extLst>
          </p:cNvPr>
          <p:cNvSpPr txBox="1"/>
          <p:nvPr/>
        </p:nvSpPr>
        <p:spPr>
          <a:xfrm>
            <a:off x="3041860" y="912785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Анализ судебной практики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B6C795-3798-C367-581B-970FF2937F87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8DB78CD-ED26-FEC4-E298-BB70D687F798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1CD493F-E7EA-4DE9-8804-C68F2EEF8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46594"/>
              </p:ext>
            </p:extLst>
          </p:nvPr>
        </p:nvGraphicFramePr>
        <p:xfrm>
          <a:off x="395536" y="2219649"/>
          <a:ext cx="8399633" cy="3919753"/>
        </p:xfrm>
        <a:graphic>
          <a:graphicData uri="http://schemas.openxmlformats.org/drawingml/2006/table">
            <a:tbl>
              <a:tblPr firstRow="1" firstCol="1" bandRow="1"/>
              <a:tblGrid>
                <a:gridCol w="5299905">
                  <a:extLst>
                    <a:ext uri="{9D8B030D-6E8A-4147-A177-3AD203B41FA5}">
                      <a16:colId xmlns:a16="http://schemas.microsoft.com/office/drawing/2014/main" xmlns="" val="1639535261"/>
                    </a:ext>
                  </a:extLst>
                </a:gridCol>
                <a:gridCol w="1117201">
                  <a:extLst>
                    <a:ext uri="{9D8B030D-6E8A-4147-A177-3AD203B41FA5}">
                      <a16:colId xmlns:a16="http://schemas.microsoft.com/office/drawing/2014/main" xmlns="" val="3674261767"/>
                    </a:ext>
                  </a:extLst>
                </a:gridCol>
                <a:gridCol w="992580">
                  <a:extLst>
                    <a:ext uri="{9D8B030D-6E8A-4147-A177-3AD203B41FA5}">
                      <a16:colId xmlns:a16="http://schemas.microsoft.com/office/drawing/2014/main" xmlns="" val="3209383006"/>
                    </a:ext>
                  </a:extLst>
                </a:gridCol>
                <a:gridCol w="989947">
                  <a:extLst>
                    <a:ext uri="{9D8B030D-6E8A-4147-A177-3AD203B41FA5}">
                      <a16:colId xmlns:a16="http://schemas.microsoft.com/office/drawing/2014/main" xmlns="" val="2655274603"/>
                    </a:ext>
                  </a:extLst>
                </a:gridCol>
              </a:tblGrid>
              <a:tr h="329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4512625"/>
                  </a:ext>
                </a:extLst>
              </a:tr>
              <a:tr h="32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РАССМОТРЕНО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63150"/>
                  </a:ext>
                </a:extLst>
              </a:tr>
              <a:tr h="30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Арбитражных судах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6558345"/>
                  </a:ext>
                </a:extLst>
              </a:tr>
              <a:tr h="30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судах общей юрисдикции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0143696"/>
                  </a:ext>
                </a:extLst>
              </a:tr>
              <a:tr h="30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Выиграно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-21%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4965989"/>
                  </a:ext>
                </a:extLst>
              </a:tr>
              <a:tr h="111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 Арбитражные суды и суды общей юрисдикции направлено заявлений о признании незаконными и отмене постановлений по делам об административных правонарушениях, определений об отказе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-46%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3291468"/>
                  </a:ext>
                </a:extLst>
              </a:tr>
              <a:tr h="732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результатам рассмотрения в случаях в удовлетворении требований об отмене постановлений отказано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740317"/>
                  </a:ext>
                </a:extLst>
              </a:tr>
              <a:tr h="486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признаны судом незаконными и отменены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33642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C73EF5-A875-5315-58AD-A51556DDDD17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336847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F9D04D-DA2C-A37C-4A4B-C8CC3268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70DEE03-4E64-DF54-04B5-7DC473039196}"/>
              </a:ext>
            </a:extLst>
          </p:cNvPr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496BD8-FB19-FF8D-87FF-94CE09ED0A4B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>
                <a:solidFill>
                  <a:srgbClr val="1F497D"/>
                </a:solidFill>
              </a:rPr>
              <a:t>21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BE5BC453-90D4-7821-C606-165A13A4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B6C795-3798-C367-581B-970FF2937F87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8DB78CD-ED26-FEC4-E298-BB70D687F798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2B1F43B-30C8-9A26-5712-CA2F8679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339263"/>
              </p:ext>
            </p:extLst>
          </p:nvPr>
        </p:nvGraphicFramePr>
        <p:xfrm>
          <a:off x="372220" y="2219650"/>
          <a:ext cx="8486351" cy="3919762"/>
        </p:xfrm>
        <a:graphic>
          <a:graphicData uri="http://schemas.openxmlformats.org/drawingml/2006/table">
            <a:tbl>
              <a:tblPr firstRow="1" firstCol="1" bandRow="1"/>
              <a:tblGrid>
                <a:gridCol w="4356227">
                  <a:extLst>
                    <a:ext uri="{9D8B030D-6E8A-4147-A177-3AD203B41FA5}">
                      <a16:colId xmlns:a16="http://schemas.microsoft.com/office/drawing/2014/main" xmlns="" val="3326725087"/>
                    </a:ext>
                  </a:extLst>
                </a:gridCol>
                <a:gridCol w="1377890">
                  <a:extLst>
                    <a:ext uri="{9D8B030D-6E8A-4147-A177-3AD203B41FA5}">
                      <a16:colId xmlns:a16="http://schemas.microsoft.com/office/drawing/2014/main" xmlns="" val="2277044230"/>
                    </a:ext>
                  </a:extLst>
                </a:gridCol>
                <a:gridCol w="1377890">
                  <a:extLst>
                    <a:ext uri="{9D8B030D-6E8A-4147-A177-3AD203B41FA5}">
                      <a16:colId xmlns:a16="http://schemas.microsoft.com/office/drawing/2014/main" xmlns="" val="907214227"/>
                    </a:ext>
                  </a:extLst>
                </a:gridCol>
                <a:gridCol w="1374344">
                  <a:extLst>
                    <a:ext uri="{9D8B030D-6E8A-4147-A177-3AD203B41FA5}">
                      <a16:colId xmlns:a16="http://schemas.microsoft.com/office/drawing/2014/main" xmlns="" val="1538671638"/>
                    </a:ext>
                  </a:extLst>
                </a:gridCol>
              </a:tblGrid>
              <a:tr h="483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1329476"/>
                  </a:ext>
                </a:extLst>
              </a:tr>
              <a:tr h="48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НАПРАВЛЕНО В СУД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201042"/>
                  </a:ext>
                </a:extLst>
              </a:tr>
              <a:tr h="672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виновные лица были привлечены судом к административной ответственности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463811"/>
                  </a:ext>
                </a:extLst>
              </a:tr>
              <a:tr h="380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приостановок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-86%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7251695"/>
                  </a:ext>
                </a:extLst>
              </a:tr>
              <a:tr h="380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предупреждений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+160%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3369489"/>
                  </a:ext>
                </a:extLst>
              </a:tr>
              <a:tr h="380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замечаний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7583775"/>
                  </a:ext>
                </a:extLst>
              </a:tr>
              <a:tr h="380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штрафа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-96%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7968833"/>
                  </a:ext>
                </a:extLst>
              </a:tr>
              <a:tr h="380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общую сумму,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105 000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4 294 500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-98%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7855648"/>
                  </a:ext>
                </a:extLst>
              </a:tr>
              <a:tr h="380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отказано в привлечении к ответственности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-82%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748574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7D7FCC-1F0A-A485-BDD9-E2884CF93DA7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92A96D-660F-CAC6-610A-C10A8E2FF03A}"/>
              </a:ext>
            </a:extLst>
          </p:cNvPr>
          <p:cNvSpPr txBox="1"/>
          <p:nvPr/>
        </p:nvSpPr>
        <p:spPr>
          <a:xfrm>
            <a:off x="3041860" y="912785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Анализ судебной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1146834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807FAD-B236-8423-3D8E-4D8214242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7BB5ED70-922E-4B95-A032-5998C415F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2269D8-5DC3-E32E-EE81-FA7A71DCC60C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FA4CBE-59B0-400C-2B96-3E3D357301E9}"/>
              </a:ext>
            </a:extLst>
          </p:cNvPr>
          <p:cNvSpPr txBox="1"/>
          <p:nvPr/>
        </p:nvSpPr>
        <p:spPr>
          <a:xfrm>
            <a:off x="3059830" y="860431"/>
            <a:ext cx="5753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Профилактика обязательных требований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CAD15DD-182F-1233-62C9-E4740C1FBEBC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D6214B6-CE98-067D-57EC-EF801D005F21}"/>
              </a:ext>
            </a:extLst>
          </p:cNvPr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E516E715-C5DB-8754-F686-BD5CD0105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507900"/>
              </p:ext>
            </p:extLst>
          </p:nvPr>
        </p:nvGraphicFramePr>
        <p:xfrm>
          <a:off x="433636" y="2356175"/>
          <a:ext cx="3994348" cy="376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2AF81B-10FC-031B-872E-5FEF85D87AEB}"/>
              </a:ext>
            </a:extLst>
          </p:cNvPr>
          <p:cNvSpPr txBox="1"/>
          <p:nvPr/>
        </p:nvSpPr>
        <p:spPr>
          <a:xfrm>
            <a:off x="1259632" y="1821968"/>
            <a:ext cx="266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Количество </a:t>
            </a:r>
            <a:r>
              <a:rPr lang="ru-RU" sz="1600" b="1" dirty="0" smtClean="0">
                <a:solidFill>
                  <a:schemeClr val="tx2"/>
                </a:solidFill>
              </a:rPr>
              <a:t>предостережений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F3849051-3F32-F217-5F93-37BCB7188FB9}"/>
              </a:ext>
            </a:extLst>
          </p:cNvPr>
          <p:cNvSpPr/>
          <p:nvPr/>
        </p:nvSpPr>
        <p:spPr>
          <a:xfrm flipV="1">
            <a:off x="2821791" y="3026620"/>
            <a:ext cx="1031798" cy="199379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B8608F82-DC1A-FE1A-78A2-4E072E746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935033"/>
              </p:ext>
            </p:extLst>
          </p:nvPr>
        </p:nvGraphicFramePr>
        <p:xfrm>
          <a:off x="4932040" y="2343349"/>
          <a:ext cx="3849456" cy="376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174E4341-E69B-E2FA-4486-BE0DE9AA2357}"/>
              </a:ext>
            </a:extLst>
          </p:cNvPr>
          <p:cNvSpPr/>
          <p:nvPr/>
        </p:nvSpPr>
        <p:spPr>
          <a:xfrm flipV="1">
            <a:off x="7189282" y="2989346"/>
            <a:ext cx="1034744" cy="209500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4D482B-F0F2-BB5E-9299-171A9F2D38E9}"/>
              </a:ext>
            </a:extLst>
          </p:cNvPr>
          <p:cNvSpPr txBox="1"/>
          <p:nvPr/>
        </p:nvSpPr>
        <p:spPr>
          <a:xfrm>
            <a:off x="5539850" y="1842982"/>
            <a:ext cx="266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Количество профилактических визитов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50A161-2186-C61F-1AB4-D60C75AE9D6F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0C2A9A-5E00-D549-8D79-651872633A52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ru-RU" b="1" dirty="0">
                <a:solidFill>
                  <a:srgbClr val="1F497D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804210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E348132-AE21-4315-BD5D-48C0496C1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-1" r="1226" b="23398"/>
          <a:stretch/>
        </p:blipFill>
        <p:spPr>
          <a:xfrm>
            <a:off x="336317" y="1730563"/>
            <a:ext cx="4148294" cy="18500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172" y="968878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Сайт Управления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ru-RU" b="1" dirty="0">
                <a:solidFill>
                  <a:srgbClr val="1F497D"/>
                </a:solidFill>
              </a:rPr>
              <a:t>23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50A62CD3-5979-4744-BC33-E255B23173D4}"/>
              </a:ext>
            </a:extLst>
          </p:cNvPr>
          <p:cNvCxnSpPr>
            <a:cxnSpLocks/>
          </p:cNvCxnSpPr>
          <p:nvPr/>
        </p:nvCxnSpPr>
        <p:spPr>
          <a:xfrm>
            <a:off x="3059832" y="1973207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B8AE5E5F-196A-4886-B021-55FBE83B5A49}"/>
              </a:ext>
            </a:extLst>
          </p:cNvPr>
          <p:cNvCxnSpPr>
            <a:cxnSpLocks/>
          </p:cNvCxnSpPr>
          <p:nvPr/>
        </p:nvCxnSpPr>
        <p:spPr>
          <a:xfrm>
            <a:off x="3786082" y="3639022"/>
            <a:ext cx="0" cy="3291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8AC60D-BF9F-4985-8709-12CA63CB8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13447"/>
          <a:stretch/>
        </p:blipFill>
        <p:spPr>
          <a:xfrm>
            <a:off x="331405" y="4158881"/>
            <a:ext cx="4153206" cy="18623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0D5B5CC-235F-4BE3-B32D-7EC8C25382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4140" y="4140420"/>
            <a:ext cx="4153205" cy="18623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E20944-A593-42F0-8179-04B272910D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4492"/>
          <a:stretch/>
        </p:blipFill>
        <p:spPr>
          <a:xfrm>
            <a:off x="4645779" y="1705477"/>
            <a:ext cx="4088103" cy="18500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1283DB-B199-1E6E-5454-78A4ECCAAA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2906" y="2373511"/>
            <a:ext cx="4638187" cy="30910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203DA3-7342-4E22-BD32-02EBF55CF55A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2498371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C2D777-474B-F713-6CD2-26C6303F9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46FF78C9-A0DD-2E1C-7009-B683CF35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C62EE7-F9C0-9DE2-950B-232E47AE2EDC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22EF56F-34FD-E967-7B97-DDB6BF0A5DA7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B8D3FBC-11AD-700C-3F5F-3468499AB094}"/>
              </a:ext>
            </a:extLst>
          </p:cNvPr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053C0E5-BA85-B082-317A-D593705D40DB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24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640298BE-78E0-5D5B-B5DB-24ED5AC6CCDC}"/>
              </a:ext>
            </a:extLst>
          </p:cNvPr>
          <p:cNvCxnSpPr>
            <a:cxnSpLocks/>
          </p:cNvCxnSpPr>
          <p:nvPr/>
        </p:nvCxnSpPr>
        <p:spPr>
          <a:xfrm>
            <a:off x="3059832" y="1973207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D7FB31CC-042C-58D1-9FA1-51438383F2C8}"/>
              </a:ext>
            </a:extLst>
          </p:cNvPr>
          <p:cNvCxnSpPr>
            <a:cxnSpLocks/>
          </p:cNvCxnSpPr>
          <p:nvPr/>
        </p:nvCxnSpPr>
        <p:spPr>
          <a:xfrm>
            <a:off x="3786082" y="3639022"/>
            <a:ext cx="0" cy="3291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EEF692-EF7C-3ECC-F3CE-2D56380C70AA}"/>
              </a:ext>
            </a:extLst>
          </p:cNvPr>
          <p:cNvSpPr txBox="1"/>
          <p:nvPr/>
        </p:nvSpPr>
        <p:spPr>
          <a:xfrm>
            <a:off x="77818" y="2761858"/>
            <a:ext cx="8197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Проводились обучающие семинары с участием представителей органов местного самоуправления субъектов, теплосетевых и теплоснабжающих организаций по вопросам </a:t>
            </a:r>
            <a:r>
              <a:rPr lang="ru-RU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отопительного </a:t>
            </a:r>
            <a:r>
              <a:rPr lang="ru-RU" sz="2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периода 2022-2023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B41F27-5F0C-E2EA-1D4E-133429829DD7}"/>
              </a:ext>
            </a:extLst>
          </p:cNvPr>
          <p:cNvSpPr txBox="1"/>
          <p:nvPr/>
        </p:nvSpPr>
        <p:spPr>
          <a:xfrm>
            <a:off x="1229663" y="3841921"/>
            <a:ext cx="7621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результатам расследования аварий, несчастных случаев проводились технические совещания с анализом основных причин, приведших к событию и выполнение мероприятий, предложенных комиссией по расследованию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8D17FC9-C569-8CD1-B4EF-6C9F91E79AC2}"/>
              </a:ext>
            </a:extLst>
          </p:cNvPr>
          <p:cNvCxnSpPr>
            <a:cxnSpLocks/>
          </p:cNvCxnSpPr>
          <p:nvPr/>
        </p:nvCxnSpPr>
        <p:spPr>
          <a:xfrm flipV="1">
            <a:off x="1616187" y="3829501"/>
            <a:ext cx="2924502" cy="1241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2928A1-CB01-B08A-4452-21C6A3E374D9}"/>
              </a:ext>
            </a:extLst>
          </p:cNvPr>
          <p:cNvSpPr txBox="1"/>
          <p:nvPr/>
        </p:nvSpPr>
        <p:spPr>
          <a:xfrm>
            <a:off x="0" y="5256913"/>
            <a:ext cx="835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2023 году сотрудниками Управления проведено 2111 консультаций поднадзорных субъектов по вопросам соблюдения обязательных требований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2E26A70-571A-0F81-C27D-0C9843AA0F99}"/>
              </a:ext>
            </a:extLst>
          </p:cNvPr>
          <p:cNvCxnSpPr>
            <a:cxnSpLocks/>
          </p:cNvCxnSpPr>
          <p:nvPr/>
        </p:nvCxnSpPr>
        <p:spPr>
          <a:xfrm>
            <a:off x="3786082" y="5233415"/>
            <a:ext cx="187221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82A5241-19BF-4FBE-DFFE-251ECB1FDCAD}"/>
              </a:ext>
            </a:extLst>
          </p:cNvPr>
          <p:cNvCxnSpPr>
            <a:cxnSpLocks/>
          </p:cNvCxnSpPr>
          <p:nvPr/>
        </p:nvCxnSpPr>
        <p:spPr>
          <a:xfrm flipV="1">
            <a:off x="2967324" y="2722431"/>
            <a:ext cx="2924502" cy="1241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2E371D-0DF6-B831-3C17-980596BD27F9}"/>
              </a:ext>
            </a:extLst>
          </p:cNvPr>
          <p:cNvSpPr txBox="1"/>
          <p:nvPr/>
        </p:nvSpPr>
        <p:spPr>
          <a:xfrm>
            <a:off x="473216" y="1933467"/>
            <a:ext cx="819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Проведено в режиме видеоконференцсвязи 4 публичных обсуждения результатов правоприменительной практики Управления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DC599DE-61B7-C59A-37DE-95333EF0D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54" y="3818589"/>
            <a:ext cx="1190264" cy="1164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0FBA63-010F-13CA-852A-551D3B49E882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357465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427519-937D-706A-559A-CC67D24C8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8ABB0903-E36E-DE93-E3BF-CF3407E6B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AD04AA-6298-D5E7-1912-4F36EB6F6109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6B13BA-80F6-95F1-4088-73940F6A55F8}"/>
              </a:ext>
            </a:extLst>
          </p:cNvPr>
          <p:cNvSpPr txBox="1"/>
          <p:nvPr/>
        </p:nvSpPr>
        <p:spPr>
          <a:xfrm>
            <a:off x="2610823" y="856525"/>
            <a:ext cx="6516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Учет и выявление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индикаторов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риска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F915718-BE6A-4067-F264-41E215878A83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F1D6288-3C66-D9EB-B81F-730E70E58A4B}"/>
              </a:ext>
            </a:extLst>
          </p:cNvPr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FA7ED4-9A1D-2BF8-8E69-2AB6F0AB3489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25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543685A4-5183-53AB-BEA3-F59E45F82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399754"/>
              </p:ext>
            </p:extLst>
          </p:nvPr>
        </p:nvGraphicFramePr>
        <p:xfrm>
          <a:off x="433636" y="1921208"/>
          <a:ext cx="8417604" cy="405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C348E9-97AF-E021-2986-08F30C2A9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73" y="4653136"/>
            <a:ext cx="1232216" cy="1433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7D7F05-F276-BE04-36AB-E879B933D337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1503745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246AFF-CF22-7083-5045-D2E65C932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62C23BF2-E593-54AC-85F2-31DA7D56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6CBD3E-16C2-3B8A-F7D9-CB3214E0B75C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D0B281-EF3C-06B4-7B89-4557194859AF}"/>
              </a:ext>
            </a:extLst>
          </p:cNvPr>
          <p:cNvSpPr txBox="1"/>
          <p:nvPr/>
        </p:nvSpPr>
        <p:spPr>
          <a:xfrm>
            <a:off x="3197611" y="851297"/>
            <a:ext cx="5477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 по выявлению </a:t>
            </a:r>
          </a:p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индикаторов риска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3BEE9C9-49C6-F978-78EF-48242A57E5FC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3875B072-DE13-40FE-3700-2CA1B18C459D}"/>
              </a:ext>
            </a:extLst>
          </p:cNvPr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D2BFDC2-3BE3-3B81-7D6D-6C207471BB91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26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9BD3D3C7-F871-B34A-3112-88C7D0E17FBC}"/>
              </a:ext>
            </a:extLst>
          </p:cNvPr>
          <p:cNvCxnSpPr>
            <a:cxnSpLocks/>
          </p:cNvCxnSpPr>
          <p:nvPr/>
        </p:nvCxnSpPr>
        <p:spPr>
          <a:xfrm>
            <a:off x="3059832" y="1973207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812C7A7F-3940-1700-006D-4258B9EFAF0C}"/>
              </a:ext>
            </a:extLst>
          </p:cNvPr>
          <p:cNvCxnSpPr>
            <a:cxnSpLocks/>
          </p:cNvCxnSpPr>
          <p:nvPr/>
        </p:nvCxnSpPr>
        <p:spPr>
          <a:xfrm>
            <a:off x="3786082" y="3639022"/>
            <a:ext cx="0" cy="3291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3CFBF1-0EA4-0C63-81B4-69B5E282AA4F}"/>
              </a:ext>
            </a:extLst>
          </p:cNvPr>
          <p:cNvSpPr txBox="1"/>
          <p:nvPr/>
        </p:nvSpPr>
        <p:spPr>
          <a:xfrm>
            <a:off x="477760" y="2984843"/>
            <a:ext cx="81975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Специалистами Управления был проведен анализ информации, содержащейся в Реестре заключений экспертизы промышленной безопасности. Проанализированы все 164 экспертные организации. Установлено, что 10 лицензиатов соответствуют индикатору риска, установленному Приказом Службы № 426.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41FD29-1BC8-743A-90B3-0269C00A2937}"/>
              </a:ext>
            </a:extLst>
          </p:cNvPr>
          <p:cNvCxnSpPr>
            <a:cxnSpLocks/>
          </p:cNvCxnSpPr>
          <p:nvPr/>
        </p:nvCxnSpPr>
        <p:spPr>
          <a:xfrm flipV="1">
            <a:off x="3057738" y="2823068"/>
            <a:ext cx="3028519" cy="196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3791D3-B8F2-6023-ADA8-4A1231377646}"/>
              </a:ext>
            </a:extLst>
          </p:cNvPr>
          <p:cNvSpPr txBox="1"/>
          <p:nvPr/>
        </p:nvSpPr>
        <p:spPr>
          <a:xfrm>
            <a:off x="473216" y="1933467"/>
            <a:ext cx="819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Выявлено 818 организаций без надлежаще оформленной лицензии, из них прекратило деятельность (ликвидировано по ЕГРЮЛ/ЕГРИП) – 160.</a:t>
            </a:r>
          </a:p>
        </p:txBody>
      </p:sp>
      <p:pic>
        <p:nvPicPr>
          <p:cNvPr id="1026" name="Picture 2" descr="Индикаторы риска для проведения надзорных мероприятий в сфере обращения с  ломом черных ‎и цветных металлов | Твердые бытовые отходы | Новости отрасли">
            <a:extLst>
              <a:ext uri="{FF2B5EF4-FFF2-40B4-BE49-F238E27FC236}">
                <a16:creationId xmlns:a16="http://schemas.microsoft.com/office/drawing/2014/main" xmlns="" id="{EAAD7695-58FA-66B9-F03D-2C5C57456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02" y="4918045"/>
            <a:ext cx="1935392" cy="10886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3815AE-D4A3-6ED9-63E4-224C6EC331FB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2922877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968878"/>
            <a:ext cx="621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/>
              <a:t>Возможные мероприятия по устранению (недопущению) правонарушений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rgbClr val="1F497D"/>
                </a:solidFill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BD10EC-AE6E-4E83-B45C-D12E1EF0D0B0}"/>
              </a:ext>
            </a:extLst>
          </p:cNvPr>
          <p:cNvSpPr txBox="1"/>
          <p:nvPr/>
        </p:nvSpPr>
        <p:spPr>
          <a:xfrm>
            <a:off x="162249" y="1953624"/>
            <a:ext cx="88162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dirty="0"/>
              <a:t>выполнять указания, распоряжения и предписания Управления;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dirty="0"/>
              <a:t>создавать систему управления промышленной безопасностью и обеспечивать её функционирование; 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dirty="0"/>
              <a:t>приостанавливать эксплуатацию объекта (оборудования) самостоятельно или по решению суда до устранения обстоятельств, создающих угрозу причинения вреда жизни и здоровью граждан;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dirty="0"/>
              <a:t>осуществлять мероприятия по локализации и ликвидации последствий аварий, оказывать содействие должностным лицам Управления в расследовании причин аварии;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dirty="0"/>
              <a:t>обеспечивать безопасность опытного применения технических устройств;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dirty="0"/>
              <a:t>обеспечивать проведение своевременного обслуживания и ремонтов оборудования, в том числе планово-предупредительных, капитальных, техническое диагностирование и экспертизу в установленном порядке;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dirty="0"/>
              <a:t>обеспечивать наличие и функционирование приборов и систем контроля за технологическими процессами;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07C1A5-383E-F6D4-8973-0ECAB32AB018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1416437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968878"/>
            <a:ext cx="621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/>
              <a:t>Возможные мероприятия по устранению (недопущению) правонарушений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rgbClr val="1F497D"/>
                </a:solidFill>
              </a:rPr>
              <a:t>28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BD10EC-AE6E-4E83-B45C-D12E1EF0D0B0}"/>
              </a:ext>
            </a:extLst>
          </p:cNvPr>
          <p:cNvSpPr txBox="1"/>
          <p:nvPr/>
        </p:nvSpPr>
        <p:spPr>
          <a:xfrm>
            <a:off x="163160" y="1762417"/>
            <a:ext cx="88162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800" dirty="0"/>
              <a:t>обеспечивать укомплектованность штата работников, их обучение, аттестацию (проверку знаний), инструктажи в соответствии с установленными требованиями;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800" dirty="0"/>
              <a:t>иметь нормативные правовые акты, устанавливающие требования промышленной безопасности, разработать (актуализировать) и довести до исполнителей правила ведения работ, необходимые регламенты, а также должностные, производственные, технологические инструкции;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800" dirty="0"/>
              <a:t>своевременно направлять в Управление сведения об организации производственного контроля за соблюдением требований промышленной безопасности;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800" dirty="0"/>
              <a:t>предотвращать проникновение на объекты посторонних лиц;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800" dirty="0"/>
              <a:t>принимать меры по защите жизни и здоровья работников, в том числе на случай аварии/инцидента;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800" dirty="0"/>
              <a:t>своевременно и в установленном порядке осуществлять мероприятия по внесению изменений в реестр выданных лицензий;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800" dirty="0"/>
              <a:t>своевременно устранять имеющиеся нарушения, принимать меры по их профилактике, а также недопущению нарушений.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2179DE-B462-7B9A-13FB-7CB12B7F5544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448839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5112C9-3ED7-9820-AC25-32A219266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2878F8B6-A085-4BC9-22D5-2C32069E7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CBCE6C-8E7F-3CDF-C54C-380674FE633C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C5EC23-CD05-62E4-E0FE-ECAB389A9587}"/>
              </a:ext>
            </a:extLst>
          </p:cNvPr>
          <p:cNvSpPr txBox="1"/>
          <p:nvPr/>
        </p:nvSpPr>
        <p:spPr>
          <a:xfrm>
            <a:off x="3021688" y="794746"/>
            <a:ext cx="5753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Приоритетные задачи, стоящие перед Управлением на 2024 год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4C8BB3E-3B29-B5CA-814C-664B13E3B934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61DB324-D6DC-5BC3-0ED7-F3D7937BE8FD}"/>
              </a:ext>
            </a:extLst>
          </p:cNvPr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8D7E19D-00C2-98B2-E3F4-0EE3C57008FD}"/>
              </a:ext>
            </a:extLst>
          </p:cNvPr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29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42AD67F-8E33-DC71-1B89-3728602DF5F4}"/>
              </a:ext>
            </a:extLst>
          </p:cNvPr>
          <p:cNvCxnSpPr>
            <a:cxnSpLocks/>
          </p:cNvCxnSpPr>
          <p:nvPr/>
        </p:nvCxnSpPr>
        <p:spPr>
          <a:xfrm>
            <a:off x="4579061" y="1801841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5339754-6D5B-319F-11C6-224B6A4E9E9F}"/>
              </a:ext>
            </a:extLst>
          </p:cNvPr>
          <p:cNvCxnSpPr>
            <a:cxnSpLocks/>
          </p:cNvCxnSpPr>
          <p:nvPr/>
        </p:nvCxnSpPr>
        <p:spPr>
          <a:xfrm>
            <a:off x="8667346" y="3407039"/>
            <a:ext cx="0" cy="3291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Учет человеческого фактора в профилактике профессиональных рисков">
            <a:extLst>
              <a:ext uri="{FF2B5EF4-FFF2-40B4-BE49-F238E27FC236}">
                <a16:creationId xmlns:a16="http://schemas.microsoft.com/office/drawing/2014/main" xmlns="" id="{93E5F9D2-BEFC-9682-E71A-D699A0309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71636"/>
            <a:ext cx="2224510" cy="255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95BE667-C398-2D68-421C-F7D414524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679" y="2967280"/>
            <a:ext cx="3508561" cy="2962373"/>
          </a:xfrm>
          <a:prstGeom prst="rect">
            <a:avLst/>
          </a:prstGeom>
        </p:spPr>
      </p:pic>
      <p:cxnSp>
        <p:nvCxnSpPr>
          <p:cNvPr id="18" name="Соединитель: изогнутый 17">
            <a:extLst>
              <a:ext uri="{FF2B5EF4-FFF2-40B4-BE49-F238E27FC236}">
                <a16:creationId xmlns:a16="http://schemas.microsoft.com/office/drawing/2014/main" xmlns="" id="{62440730-859B-BC65-6AC5-46305A448922}"/>
              </a:ext>
            </a:extLst>
          </p:cNvPr>
          <p:cNvCxnSpPr>
            <a:cxnSpLocks/>
            <a:stCxn id="1028" idx="1"/>
            <a:endCxn id="1030" idx="1"/>
          </p:cNvCxnSpPr>
          <p:nvPr/>
        </p:nvCxnSpPr>
        <p:spPr>
          <a:xfrm flipV="1">
            <a:off x="2224510" y="2426590"/>
            <a:ext cx="3061804" cy="24209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0" name="Picture 6" descr="3D Люди - Мужчины, Человека С Стрелки И Текст &quot;цель&quot;. Бизнесмен. Работа В  Команде. Фотография, картинки, изображения и сток-фотография без роялти.  Image 17127661">
            <a:extLst>
              <a:ext uri="{FF2B5EF4-FFF2-40B4-BE49-F238E27FC236}">
                <a16:creationId xmlns:a16="http://schemas.microsoft.com/office/drawing/2014/main" xmlns="" id="{FCECBE37-0474-AA84-7A8F-ADF99261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14" y="1891043"/>
            <a:ext cx="1152128" cy="10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DA7F614-164C-2618-8672-4269FC302A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8113" y="1918335"/>
            <a:ext cx="1016510" cy="101651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3F530BD-9321-D43D-C241-864A8BF1D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4294" y="1967250"/>
            <a:ext cx="1290127" cy="967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976F5C-138F-8CA3-3D20-E8860EE556E7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9421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171" y="880616"/>
            <a:ext cx="575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 надзором Управления находится: 10782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опасных производственных объекта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344141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3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50A62CD3-5979-4744-BC33-E255B23173D4}"/>
              </a:ext>
            </a:extLst>
          </p:cNvPr>
          <p:cNvCxnSpPr>
            <a:cxnSpLocks/>
          </p:cNvCxnSpPr>
          <p:nvPr/>
        </p:nvCxnSpPr>
        <p:spPr>
          <a:xfrm>
            <a:off x="3059832" y="1973207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B8AE5E5F-196A-4886-B021-55FBE83B5A49}"/>
              </a:ext>
            </a:extLst>
          </p:cNvPr>
          <p:cNvCxnSpPr>
            <a:cxnSpLocks/>
          </p:cNvCxnSpPr>
          <p:nvPr/>
        </p:nvCxnSpPr>
        <p:spPr>
          <a:xfrm>
            <a:off x="3786082" y="3639022"/>
            <a:ext cx="0" cy="3291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A64D1AD4-67B2-5233-4CD4-0D03A8395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821056"/>
              </p:ext>
            </p:extLst>
          </p:nvPr>
        </p:nvGraphicFramePr>
        <p:xfrm>
          <a:off x="257722" y="1588502"/>
          <a:ext cx="8510758" cy="281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5189EF-55C2-5206-242A-7E292B715543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421" y="4440867"/>
            <a:ext cx="850005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А также: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- </a:t>
            </a:r>
            <a:r>
              <a:rPr lang="ru-RU" sz="1400" b="1" dirty="0">
                <a:solidFill>
                  <a:srgbClr val="002060"/>
                </a:solidFill>
              </a:rPr>
              <a:t>40879 потребителей электрической </a:t>
            </a:r>
            <a:r>
              <a:rPr lang="ru-RU" sz="1400" b="1" dirty="0" smtClean="0">
                <a:solidFill>
                  <a:srgbClr val="002060"/>
                </a:solidFill>
              </a:rPr>
              <a:t>энергии и 75435 </a:t>
            </a:r>
            <a:r>
              <a:rPr lang="ru-RU" sz="1400" b="1" dirty="0">
                <a:solidFill>
                  <a:srgbClr val="002060"/>
                </a:solidFill>
              </a:rPr>
              <a:t>объектов электроэнергетики;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- 107 объектов капитального строительства;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- 244 гидротехнических сооружений;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- 33632 - лифтов, пассажирских конвейеров (движущихся пешеходных дорожек), подъемных платформ для инвалидов, эскалаторов вне метрополитенов;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- 408 объектов федерального государственного горного надзора;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- 504 объекта лицензионного контроля (ПМ, ВМ, ДЭ).</a:t>
            </a:r>
          </a:p>
        </p:txBody>
      </p:sp>
    </p:spTree>
    <p:extLst>
      <p:ext uri="{BB962C8B-B14F-4D97-AF65-F5344CB8AC3E}">
        <p14:creationId xmlns:p14="http://schemas.microsoft.com/office/powerpoint/2010/main" val="33474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172" y="968878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показатели КНД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4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50A62CD3-5979-4744-BC33-E255B23173D4}"/>
              </a:ext>
            </a:extLst>
          </p:cNvPr>
          <p:cNvCxnSpPr>
            <a:cxnSpLocks/>
          </p:cNvCxnSpPr>
          <p:nvPr/>
        </p:nvCxnSpPr>
        <p:spPr>
          <a:xfrm>
            <a:off x="3059832" y="1973207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B8AE5E5F-196A-4886-B021-55FBE83B5A49}"/>
              </a:ext>
            </a:extLst>
          </p:cNvPr>
          <p:cNvCxnSpPr>
            <a:cxnSpLocks/>
          </p:cNvCxnSpPr>
          <p:nvPr/>
        </p:nvCxnSpPr>
        <p:spPr>
          <a:xfrm>
            <a:off x="3786082" y="3639022"/>
            <a:ext cx="0" cy="3291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50FA89-8C6D-FA25-EBEF-09EDF3FC09DF}"/>
              </a:ext>
            </a:extLst>
          </p:cNvPr>
          <p:cNvSpPr txBox="1"/>
          <p:nvPr/>
        </p:nvSpPr>
        <p:spPr>
          <a:xfrm>
            <a:off x="138517" y="1746450"/>
            <a:ext cx="5753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класс, постоянный надзор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854 мероприятия по контролю (+45% по сравнению с 2022 годом)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916781-7B25-BD70-4128-77851CF9C465}"/>
              </a:ext>
            </a:extLst>
          </p:cNvPr>
          <p:cNvSpPr txBox="1"/>
          <p:nvPr/>
        </p:nvSpPr>
        <p:spPr>
          <a:xfrm>
            <a:off x="2321754" y="4131542"/>
            <a:ext cx="64128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Внеплановые – 4493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93% от общего количества проверок (без учета постоянного государственного надзора)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FEEA9BB-238B-2D98-23E0-0F706894C442}"/>
              </a:ext>
            </a:extLst>
          </p:cNvPr>
          <p:cNvCxnSpPr>
            <a:cxnSpLocks/>
          </p:cNvCxnSpPr>
          <p:nvPr/>
        </p:nvCxnSpPr>
        <p:spPr>
          <a:xfrm flipV="1">
            <a:off x="2502605" y="3954266"/>
            <a:ext cx="2876655" cy="367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557AD3-4DE6-3390-7363-3942A260A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28" y="3706215"/>
            <a:ext cx="1952625" cy="23336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007EE8A-2048-57D0-3EAD-6A6AE68ED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733" y="1804353"/>
            <a:ext cx="2540297" cy="2045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7F8ED0-DDF0-74D7-69E4-626804C331CC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117625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172" y="968878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показатели КНД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5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50A62CD3-5979-4744-BC33-E255B23173D4}"/>
              </a:ext>
            </a:extLst>
          </p:cNvPr>
          <p:cNvCxnSpPr>
            <a:cxnSpLocks/>
          </p:cNvCxnSpPr>
          <p:nvPr/>
        </p:nvCxnSpPr>
        <p:spPr>
          <a:xfrm>
            <a:off x="3059832" y="1973207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B8AE5E5F-196A-4886-B021-55FBE83B5A49}"/>
              </a:ext>
            </a:extLst>
          </p:cNvPr>
          <p:cNvCxnSpPr>
            <a:cxnSpLocks/>
          </p:cNvCxnSpPr>
          <p:nvPr/>
        </p:nvCxnSpPr>
        <p:spPr>
          <a:xfrm>
            <a:off x="3786082" y="3639022"/>
            <a:ext cx="0" cy="3291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E2871533-8B50-A6BD-6FB5-8063A9705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19333"/>
              </p:ext>
            </p:extLst>
          </p:nvPr>
        </p:nvGraphicFramePr>
        <p:xfrm>
          <a:off x="475015" y="1667354"/>
          <a:ext cx="8334846" cy="4525964"/>
        </p:xfrm>
        <a:graphic>
          <a:graphicData uri="http://schemas.openxmlformats.org/drawingml/2006/table">
            <a:tbl>
              <a:tblPr firstRow="1" firstCol="1" bandRow="1"/>
              <a:tblGrid>
                <a:gridCol w="4011793">
                  <a:extLst>
                    <a:ext uri="{9D8B030D-6E8A-4147-A177-3AD203B41FA5}">
                      <a16:colId xmlns:a16="http://schemas.microsoft.com/office/drawing/2014/main" xmlns="" val="832210135"/>
                    </a:ext>
                  </a:extLst>
                </a:gridCol>
                <a:gridCol w="1279624">
                  <a:extLst>
                    <a:ext uri="{9D8B030D-6E8A-4147-A177-3AD203B41FA5}">
                      <a16:colId xmlns:a16="http://schemas.microsoft.com/office/drawing/2014/main" xmlns="" val="2256090490"/>
                    </a:ext>
                  </a:extLst>
                </a:gridCol>
                <a:gridCol w="1469838">
                  <a:extLst>
                    <a:ext uri="{9D8B030D-6E8A-4147-A177-3AD203B41FA5}">
                      <a16:colId xmlns:a16="http://schemas.microsoft.com/office/drawing/2014/main" xmlns="" val="479683926"/>
                    </a:ext>
                  </a:extLst>
                </a:gridCol>
                <a:gridCol w="1573591">
                  <a:extLst>
                    <a:ext uri="{9D8B030D-6E8A-4147-A177-3AD203B41FA5}">
                      <a16:colId xmlns:a16="http://schemas.microsoft.com/office/drawing/2014/main" xmlns="" val="3584825791"/>
                    </a:ext>
                  </a:extLst>
                </a:gridCol>
              </a:tblGrid>
              <a:tr h="22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7986497"/>
                  </a:ext>
                </a:extLst>
              </a:tr>
              <a:tr h="223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контрольно-надзорных мероприятий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5567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8714111"/>
                  </a:ext>
                </a:extLst>
              </a:tr>
              <a:tr h="196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проверки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+86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3826278"/>
                  </a:ext>
                </a:extLst>
              </a:tr>
              <a:tr h="516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Внеплановые проверки,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4833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172588"/>
                  </a:ext>
                </a:extLst>
              </a:tr>
              <a:tr h="595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контролю за исполнением предписаний, выданных по результатам проведенной ранее проверки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-94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822730"/>
                  </a:ext>
                </a:extLst>
              </a:tr>
              <a:tr h="795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сведений о причинении вреда (ущерба) или об угрозе причинения вреда (ущерба) охраняемым законом ценностям (по обращениям)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892727"/>
                  </a:ext>
                </a:extLst>
              </a:tr>
              <a:tr h="595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соответствия объекта контроля параметрам, утвержденным индикаторами риска нарушения обязательных требований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+800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7697404"/>
                  </a:ext>
                </a:extLst>
              </a:tr>
              <a:tr h="795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 по контролю, инициированных обращением заявителя, который выступает в качестве объекта контроля (надзора)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4381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811438"/>
                  </a:ext>
                </a:extLst>
              </a:tr>
              <a:tr h="584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 в режиме постоянного государственного контроля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+45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904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71043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56D313-3165-2BE3-DDA3-1075E23588AB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125424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276F54-318A-BC71-D3A1-66134134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DA6C2462-F8EF-ECFE-547A-5EE94BC0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28D78F-D757-FF9D-8A7F-9D3CDC39046A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459837-D47D-A4F4-4D90-0C9B6BE81578}"/>
              </a:ext>
            </a:extLst>
          </p:cNvPr>
          <p:cNvSpPr txBox="1"/>
          <p:nvPr/>
        </p:nvSpPr>
        <p:spPr>
          <a:xfrm>
            <a:off x="3018471" y="892545"/>
            <a:ext cx="5753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2023 году выявлено 15907 нарушений (+27%)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3FC4961-273E-9DAC-E281-CC99DBD09BB1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212DEDA-42F7-FD8A-8166-6D5D6CC334E2}"/>
              </a:ext>
            </a:extLst>
          </p:cNvPr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4F9A181-4FD2-A27C-AB9F-8550D265FA8C}"/>
              </a:ext>
            </a:extLst>
          </p:cNvPr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6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86D0BE1-D712-AF07-5527-A0FAE097F5D8}"/>
              </a:ext>
            </a:extLst>
          </p:cNvPr>
          <p:cNvCxnSpPr>
            <a:cxnSpLocks/>
          </p:cNvCxnSpPr>
          <p:nvPr/>
        </p:nvCxnSpPr>
        <p:spPr>
          <a:xfrm>
            <a:off x="3059832" y="1973207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6C6CD899-0266-4D54-725B-B4FD8A6A00CB}"/>
              </a:ext>
            </a:extLst>
          </p:cNvPr>
          <p:cNvCxnSpPr>
            <a:cxnSpLocks/>
          </p:cNvCxnSpPr>
          <p:nvPr/>
        </p:nvCxnSpPr>
        <p:spPr>
          <a:xfrm>
            <a:off x="3786082" y="3639022"/>
            <a:ext cx="0" cy="3291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E14F13-246D-2E4A-5469-21A17C9A6EF2}"/>
              </a:ext>
            </a:extLst>
          </p:cNvPr>
          <p:cNvSpPr txBox="1"/>
          <p:nvPr/>
        </p:nvSpPr>
        <p:spPr>
          <a:xfrm>
            <a:off x="31643" y="2104164"/>
            <a:ext cx="5753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Количество административных наказаний в 2023 году составило 990 (+58%)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FDA19C-BF2F-3FD1-8D1C-B1A59A8D1CA5}"/>
              </a:ext>
            </a:extLst>
          </p:cNvPr>
          <p:cNvSpPr txBox="1"/>
          <p:nvPr/>
        </p:nvSpPr>
        <p:spPr>
          <a:xfrm>
            <a:off x="3896575" y="3713966"/>
            <a:ext cx="4855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Административных штрафов наложено 690 (+32 %)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E9FBB08-16B7-72D3-C196-513312E2389D}"/>
              </a:ext>
            </a:extLst>
          </p:cNvPr>
          <p:cNvCxnSpPr>
            <a:cxnSpLocks/>
          </p:cNvCxnSpPr>
          <p:nvPr/>
        </p:nvCxnSpPr>
        <p:spPr>
          <a:xfrm flipV="1">
            <a:off x="2469216" y="3549395"/>
            <a:ext cx="2876655" cy="367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5E5DE8-0113-9E61-C8C9-D9174FCAB60E}"/>
              </a:ext>
            </a:extLst>
          </p:cNvPr>
          <p:cNvSpPr txBox="1"/>
          <p:nvPr/>
        </p:nvSpPr>
        <p:spPr>
          <a:xfrm>
            <a:off x="3783598" y="5064808"/>
            <a:ext cx="5240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Взыскано в течение 2023 года 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 млн.367,8 тыс. рублей (- 17 %)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2D51774-9683-0EF1-0221-4BBB0CBE9513}"/>
              </a:ext>
            </a:extLst>
          </p:cNvPr>
          <p:cNvCxnSpPr>
            <a:cxnSpLocks/>
          </p:cNvCxnSpPr>
          <p:nvPr/>
        </p:nvCxnSpPr>
        <p:spPr>
          <a:xfrm>
            <a:off x="5467850" y="4908055"/>
            <a:ext cx="187221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Штрафы за нарушения в области охраны труда - Специалист">
            <a:extLst>
              <a:ext uri="{FF2B5EF4-FFF2-40B4-BE49-F238E27FC236}">
                <a16:creationId xmlns:a16="http://schemas.microsoft.com/office/drawing/2014/main" xmlns="" id="{3287C92C-3613-3AFB-2B53-E9D9A842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3645911"/>
            <a:ext cx="3411378" cy="255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5F2339-44A9-DA77-537B-1CB5F78AD8F7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33393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276F54-318A-BC71-D3A1-66134134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DA6C2462-F8EF-ECFE-547A-5EE94BC0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28D78F-D757-FF9D-8A7F-9D3CDC39046A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459837-D47D-A4F4-4D90-0C9B6BE81578}"/>
              </a:ext>
            </a:extLst>
          </p:cNvPr>
          <p:cNvSpPr txBox="1"/>
          <p:nvPr/>
        </p:nvSpPr>
        <p:spPr>
          <a:xfrm>
            <a:off x="3018471" y="892545"/>
            <a:ext cx="5753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Общее количество административных наказаний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3FC4961-273E-9DAC-E281-CC99DBD09BB1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212DEDA-42F7-FD8A-8166-6D5D6CC334E2}"/>
              </a:ext>
            </a:extLst>
          </p:cNvPr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4F9A181-4FD2-A27C-AB9F-8550D265FA8C}"/>
              </a:ext>
            </a:extLst>
          </p:cNvPr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7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86D0BE1-D712-AF07-5527-A0FAE097F5D8}"/>
              </a:ext>
            </a:extLst>
          </p:cNvPr>
          <p:cNvCxnSpPr>
            <a:cxnSpLocks/>
          </p:cNvCxnSpPr>
          <p:nvPr/>
        </p:nvCxnSpPr>
        <p:spPr>
          <a:xfrm>
            <a:off x="3059832" y="1973207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6C6CD899-0266-4D54-725B-B4FD8A6A00CB}"/>
              </a:ext>
            </a:extLst>
          </p:cNvPr>
          <p:cNvCxnSpPr>
            <a:cxnSpLocks/>
          </p:cNvCxnSpPr>
          <p:nvPr/>
        </p:nvCxnSpPr>
        <p:spPr>
          <a:xfrm>
            <a:off x="3786082" y="3639022"/>
            <a:ext cx="0" cy="3291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5121FFEC-B843-71E2-410F-057CD4945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60629"/>
              </p:ext>
            </p:extLst>
          </p:nvPr>
        </p:nvGraphicFramePr>
        <p:xfrm>
          <a:off x="372220" y="2090261"/>
          <a:ext cx="8479020" cy="3545840"/>
        </p:xfrm>
        <a:graphic>
          <a:graphicData uri="http://schemas.openxmlformats.org/drawingml/2006/table">
            <a:tbl>
              <a:tblPr firstRow="1" firstCol="1" bandRow="1"/>
              <a:tblGrid>
                <a:gridCol w="4331961">
                  <a:extLst>
                    <a:ext uri="{9D8B030D-6E8A-4147-A177-3AD203B41FA5}">
                      <a16:colId xmlns:a16="http://schemas.microsoft.com/office/drawing/2014/main" xmlns="" val="2204038525"/>
                    </a:ext>
                  </a:extLst>
                </a:gridCol>
                <a:gridCol w="1303110">
                  <a:extLst>
                    <a:ext uri="{9D8B030D-6E8A-4147-A177-3AD203B41FA5}">
                      <a16:colId xmlns:a16="http://schemas.microsoft.com/office/drawing/2014/main" xmlns="" val="3168271299"/>
                    </a:ext>
                  </a:extLst>
                </a:gridCol>
                <a:gridCol w="1391158">
                  <a:extLst>
                    <a:ext uri="{9D8B030D-6E8A-4147-A177-3AD203B41FA5}">
                      <a16:colId xmlns:a16="http://schemas.microsoft.com/office/drawing/2014/main" xmlns="" val="1352658736"/>
                    </a:ext>
                  </a:extLst>
                </a:gridCol>
                <a:gridCol w="1452791">
                  <a:extLst>
                    <a:ext uri="{9D8B030D-6E8A-4147-A177-3AD203B41FA5}">
                      <a16:colId xmlns:a16="http://schemas.microsoft.com/office/drawing/2014/main" xmlns="" val="312037359"/>
                    </a:ext>
                  </a:extLst>
                </a:gridCol>
              </a:tblGrid>
              <a:tr h="429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327065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наказаний, наложенных по итогам проверок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+58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959083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+195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401864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Наложено административных штрафных санкций (кол-во штрафов)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+32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566913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наложенных административных штрафов (тыс. руб.)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49511,5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39017,6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+27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7844995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27367,8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457370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приостановление деятельности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20" marR="83820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18761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7A56DA-B8CC-935D-163F-CE58ECB4753A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110166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75971A-CE4B-876D-8AFC-9DE571177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1A13383F-3163-544F-C54D-60804FF21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E6F344-5113-2A56-DDAC-B7138085C867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8FD75C-AC34-BF46-2093-D8D7606D062C}"/>
              </a:ext>
            </a:extLst>
          </p:cNvPr>
          <p:cNvSpPr txBox="1"/>
          <p:nvPr/>
        </p:nvSpPr>
        <p:spPr>
          <a:xfrm>
            <a:off x="1595322" y="968878"/>
            <a:ext cx="7173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Динамика аварийности на поднадзорных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предприятиях: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2023 год зарегистрировано 9 аварий (2022 год - 12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C6303DA-0266-FD9B-402F-E70EB20B08E2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634B714A-9D14-28C0-7106-A5C55AE4BA9A}"/>
              </a:ext>
            </a:extLst>
          </p:cNvPr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575A255-4E02-1ACE-CA60-104E561A5521}"/>
              </a:ext>
            </a:extLst>
          </p:cNvPr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 smtClean="0"/>
              <a:t>8</a:t>
            </a:r>
            <a:endParaRPr lang="ru-RU" b="1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3E7EF4B-92DA-A0B7-11AF-7B66440113CA}"/>
              </a:ext>
            </a:extLst>
          </p:cNvPr>
          <p:cNvCxnSpPr>
            <a:cxnSpLocks/>
          </p:cNvCxnSpPr>
          <p:nvPr/>
        </p:nvCxnSpPr>
        <p:spPr>
          <a:xfrm>
            <a:off x="3059832" y="1973207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4DF6AB1B-BAC6-AB33-E40A-DED08EF59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880754"/>
              </p:ext>
            </p:extLst>
          </p:nvPr>
        </p:nvGraphicFramePr>
        <p:xfrm>
          <a:off x="372219" y="1772818"/>
          <a:ext cx="8396250" cy="465307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006214">
                  <a:extLst>
                    <a:ext uri="{9D8B030D-6E8A-4147-A177-3AD203B41FA5}">
                      <a16:colId xmlns:a16="http://schemas.microsoft.com/office/drawing/2014/main" xmlns="" val="2469315389"/>
                    </a:ext>
                  </a:extLst>
                </a:gridCol>
                <a:gridCol w="1729550">
                  <a:extLst>
                    <a:ext uri="{9D8B030D-6E8A-4147-A177-3AD203B41FA5}">
                      <a16:colId xmlns:a16="http://schemas.microsoft.com/office/drawing/2014/main" xmlns="" val="1126656728"/>
                    </a:ext>
                  </a:extLst>
                </a:gridCol>
                <a:gridCol w="1463032">
                  <a:extLst>
                    <a:ext uri="{9D8B030D-6E8A-4147-A177-3AD203B41FA5}">
                      <a16:colId xmlns:a16="http://schemas.microsoft.com/office/drawing/2014/main" xmlns="" val="586593335"/>
                    </a:ext>
                  </a:extLst>
                </a:gridCol>
                <a:gridCol w="1197454">
                  <a:extLst>
                    <a:ext uri="{9D8B030D-6E8A-4147-A177-3AD203B41FA5}">
                      <a16:colId xmlns:a16="http://schemas.microsoft.com/office/drawing/2014/main" xmlns="" val="1346823099"/>
                    </a:ext>
                  </a:extLst>
                </a:gridCol>
              </a:tblGrid>
              <a:tr h="258457">
                <a:tc rowSpan="2">
                  <a:txBody>
                    <a:bodyPr/>
                    <a:lstStyle/>
                    <a:p>
                      <a:pPr marL="793750" indent="-671830">
                        <a:lnSpc>
                          <a:spcPts val="1375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Отрасль промышленности,</a:t>
                      </a:r>
                    </a:p>
                    <a:p>
                      <a:pPr marL="831850" indent="-671830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подконтрольные объекты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394970" marR="923290" indent="90170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аварий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3962223"/>
                  </a:ext>
                </a:extLst>
              </a:tr>
              <a:tr h="379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2023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2022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+/-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8788535"/>
                  </a:ext>
                </a:extLst>
              </a:tr>
              <a:tr h="443958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Надзор за объектами магистрального трубопроводного транспорта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9474661"/>
                  </a:ext>
                </a:extLst>
              </a:tr>
              <a:tr h="294445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55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Надзор за подъемными сооружениями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03879177"/>
                  </a:ext>
                </a:extLst>
              </a:tr>
              <a:tr h="443958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65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Надзор за объектами газораспределения и газопотребления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3397387"/>
                  </a:ext>
                </a:extLst>
              </a:tr>
              <a:tr h="258457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Надзор за оборудованием, работающим под давлением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7902712"/>
                  </a:ext>
                </a:extLst>
              </a:tr>
              <a:tr h="258457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Объекты электроэнергетики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9890961"/>
                  </a:ext>
                </a:extLst>
              </a:tr>
              <a:tr h="443958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Надзор за объектами горнорудной и нерудной промышленности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0576592"/>
                  </a:ext>
                </a:extLst>
              </a:tr>
              <a:tr h="672970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Надзор за объектами по производству, хранению, применению взрывчатых материалов промышленного назначения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2358395"/>
                  </a:ext>
                </a:extLst>
              </a:tr>
              <a:tr h="443958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Надзор за объектами предприятий химического комплекса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+1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5487221"/>
                  </a:ext>
                </a:extLst>
              </a:tr>
              <a:tr h="258457">
                <a:tc>
                  <a:txBody>
                    <a:bodyPr/>
                    <a:lstStyle/>
                    <a:p>
                      <a:pPr marL="88265" indent="33655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Надзор за объектами металлургического комплекса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+1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4673614"/>
                  </a:ext>
                </a:extLst>
              </a:tr>
              <a:tr h="260093">
                <a:tc>
                  <a:txBody>
                    <a:bodyPr/>
                    <a:lstStyle/>
                    <a:p>
                      <a:pPr marL="88265" indent="450215">
                        <a:lnSpc>
                          <a:spcPts val="1365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Итого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-3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40768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488323-37C4-EF26-3AB7-863517948C8C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328848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75971A-CE4B-876D-8AFC-9DE571177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>
            <a:extLst>
              <a:ext uri="{FF2B5EF4-FFF2-40B4-BE49-F238E27FC236}">
                <a16:creationId xmlns:a16="http://schemas.microsoft.com/office/drawing/2014/main" xmlns="" id="{1A13383F-3163-544F-C54D-60804FF21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E6F344-5113-2A56-DDAC-B7138085C867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8FD75C-AC34-BF46-2093-D8D7606D062C}"/>
              </a:ext>
            </a:extLst>
          </p:cNvPr>
          <p:cNvSpPr txBox="1"/>
          <p:nvPr/>
        </p:nvSpPr>
        <p:spPr>
          <a:xfrm>
            <a:off x="2267744" y="968878"/>
            <a:ext cx="65007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/>
              <a:t>Динамика производственного травматизма на поднадзорных предприятиях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C6303DA-0266-FD9B-402F-E70EB20B08E2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634B714A-9D14-28C0-7106-A5C55AE4BA9A}"/>
              </a:ext>
            </a:extLst>
          </p:cNvPr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575A255-4E02-1ACE-CA60-104E561A5521}"/>
              </a:ext>
            </a:extLst>
          </p:cNvPr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9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3E7EF4B-92DA-A0B7-11AF-7B66440113CA}"/>
              </a:ext>
            </a:extLst>
          </p:cNvPr>
          <p:cNvCxnSpPr>
            <a:cxnSpLocks/>
          </p:cNvCxnSpPr>
          <p:nvPr/>
        </p:nvCxnSpPr>
        <p:spPr>
          <a:xfrm>
            <a:off x="3059832" y="1973207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0618951F-8C60-4378-8841-B921D97C31E7}"/>
              </a:ext>
            </a:extLst>
          </p:cNvPr>
          <p:cNvCxnSpPr>
            <a:cxnSpLocks/>
          </p:cNvCxnSpPr>
          <p:nvPr/>
        </p:nvCxnSpPr>
        <p:spPr>
          <a:xfrm>
            <a:off x="3786082" y="3639022"/>
            <a:ext cx="0" cy="3291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AF105B-ACD6-AAEF-7EC4-EC593C576CEA}"/>
              </a:ext>
            </a:extLst>
          </p:cNvPr>
          <p:cNvSpPr txBox="1"/>
          <p:nvPr/>
        </p:nvSpPr>
        <p:spPr>
          <a:xfrm>
            <a:off x="179512" y="2193588"/>
            <a:ext cx="794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Снижение количества несчастных случаев со смертельным исходом, групповых несчастных случаев, групповых со смертельным исходом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г. – 15 / 2022 г. - 21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255DBF0-9035-CB1F-F81C-405D2AF81A4E}"/>
              </a:ext>
            </a:extLst>
          </p:cNvPr>
          <p:cNvCxnSpPr>
            <a:cxnSpLocks/>
          </p:cNvCxnSpPr>
          <p:nvPr/>
        </p:nvCxnSpPr>
        <p:spPr>
          <a:xfrm flipV="1">
            <a:off x="2582191" y="3432194"/>
            <a:ext cx="2876655" cy="3678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02A27F-96F5-E164-343F-74E019C1BD5D}"/>
              </a:ext>
            </a:extLst>
          </p:cNvPr>
          <p:cNvSpPr txBox="1"/>
          <p:nvPr/>
        </p:nvSpPr>
        <p:spPr>
          <a:xfrm>
            <a:off x="4020518" y="5180230"/>
            <a:ext cx="474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Смертельно пострадавших - 12 человек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(2022 год – 20 человек)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7DAF6634-172D-517C-2068-1B2B4A63605B}"/>
              </a:ext>
            </a:extLst>
          </p:cNvPr>
          <p:cNvCxnSpPr>
            <a:cxnSpLocks/>
          </p:cNvCxnSpPr>
          <p:nvPr/>
        </p:nvCxnSpPr>
        <p:spPr>
          <a:xfrm>
            <a:off x="5433330" y="4869160"/>
            <a:ext cx="173002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4F626C5-7E0D-9AE7-B928-853088E208AA}"/>
              </a:ext>
            </a:extLst>
          </p:cNvPr>
          <p:cNvSpPr txBox="1"/>
          <p:nvPr/>
        </p:nvSpPr>
        <p:spPr>
          <a:xfrm>
            <a:off x="3636463" y="3815124"/>
            <a:ext cx="5040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Тяжело пострадавших - 38 человек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(2022 год – 36 человек)</a:t>
            </a:r>
          </a:p>
        </p:txBody>
      </p:sp>
      <p:pic>
        <p:nvPicPr>
          <p:cNvPr id="3074" name="Picture 2" descr="Создать мем &quot;3d человечки пациент, человечки для презентации травма,  человечки с носилками&quot; - Картинки - Meme-arsenal.com">
            <a:extLst>
              <a:ext uri="{FF2B5EF4-FFF2-40B4-BE49-F238E27FC236}">
                <a16:creationId xmlns:a16="http://schemas.microsoft.com/office/drawing/2014/main" xmlns="" id="{1443C56B-8253-27DB-983F-DB4078922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3846908"/>
            <a:ext cx="3024333" cy="22682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EB8DEB-E635-B5FD-BC4F-2EDCC77F7370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Уральское управление, 29.03.2024</a:t>
            </a:r>
          </a:p>
        </p:txBody>
      </p:sp>
    </p:spTree>
    <p:extLst>
      <p:ext uri="{BB962C8B-B14F-4D97-AF65-F5344CB8AC3E}">
        <p14:creationId xmlns:p14="http://schemas.microsoft.com/office/powerpoint/2010/main" val="3590578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9930</TotalTime>
  <Words>2234</Words>
  <Application>Microsoft Office PowerPoint</Application>
  <PresentationFormat>Экран (4:3)</PresentationFormat>
  <Paragraphs>600</Paragraphs>
  <Slides>29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y.volegov</dc:creator>
  <cp:lastModifiedBy>Астафьева Надежда Николаевна</cp:lastModifiedBy>
  <cp:revision>572</cp:revision>
  <cp:lastPrinted>2024-03-29T03:50:16Z</cp:lastPrinted>
  <dcterms:created xsi:type="dcterms:W3CDTF">2015-09-24T07:55:58Z</dcterms:created>
  <dcterms:modified xsi:type="dcterms:W3CDTF">2024-03-29T06:56:14Z</dcterms:modified>
</cp:coreProperties>
</file>